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Lst>
  <p:notesMasterIdLst>
    <p:notesMasterId r:id="rId21"/>
  </p:notesMasterIdLst>
  <p:handoutMasterIdLst>
    <p:handoutMasterId r:id="rId22"/>
  </p:handoutMasterIdLst>
  <p:sldIdLst>
    <p:sldId id="404" r:id="rId2"/>
    <p:sldId id="604" r:id="rId3"/>
    <p:sldId id="624" r:id="rId4"/>
    <p:sldId id="620" r:id="rId5"/>
    <p:sldId id="621" r:id="rId6"/>
    <p:sldId id="623" r:id="rId7"/>
    <p:sldId id="616" r:id="rId8"/>
    <p:sldId id="618" r:id="rId9"/>
    <p:sldId id="659" r:id="rId10"/>
    <p:sldId id="608" r:id="rId11"/>
    <p:sldId id="609" r:id="rId12"/>
    <p:sldId id="625" r:id="rId13"/>
    <p:sldId id="603" r:id="rId14"/>
    <p:sldId id="615" r:id="rId15"/>
    <p:sldId id="613" r:id="rId16"/>
    <p:sldId id="614" r:id="rId17"/>
    <p:sldId id="612" r:id="rId18"/>
    <p:sldId id="610" r:id="rId19"/>
    <p:sldId id="611" r:id="rId20"/>
  </p:sldIdLst>
  <p:sldSz cx="9144000" cy="6858000" type="screen4x3"/>
  <p:notesSz cx="6858000" cy="9144000"/>
  <p:defaultTextStyle>
    <a:defPPr>
      <a:defRPr lang="en-GB"/>
    </a:defPPr>
    <a:lvl1pPr algn="l" rtl="0" fontAlgn="base">
      <a:lnSpc>
        <a:spcPct val="115000"/>
      </a:lnSpc>
      <a:spcBef>
        <a:spcPct val="20000"/>
      </a:spcBef>
      <a:spcAft>
        <a:spcPct val="0"/>
      </a:spcAft>
      <a:buClr>
        <a:schemeClr val="hlink"/>
      </a:buClr>
      <a:buSzPct val="55000"/>
      <a:buFont typeface="Wingdings" pitchFamily="2" charset="2"/>
      <a:defRPr sz="1600" b="1" kern="1200">
        <a:solidFill>
          <a:schemeClr val="tx2"/>
        </a:solidFill>
        <a:latin typeface="Franklin Gothic Medium" pitchFamily="34" charset="0"/>
        <a:ea typeface="+mn-ea"/>
        <a:cs typeface="+mn-cs"/>
      </a:defRPr>
    </a:lvl1pPr>
    <a:lvl2pPr marL="457200" algn="l" rtl="0" fontAlgn="base">
      <a:lnSpc>
        <a:spcPct val="115000"/>
      </a:lnSpc>
      <a:spcBef>
        <a:spcPct val="20000"/>
      </a:spcBef>
      <a:spcAft>
        <a:spcPct val="0"/>
      </a:spcAft>
      <a:buClr>
        <a:schemeClr val="hlink"/>
      </a:buClr>
      <a:buSzPct val="55000"/>
      <a:buFont typeface="Wingdings" pitchFamily="2" charset="2"/>
      <a:defRPr sz="1600" b="1" kern="1200">
        <a:solidFill>
          <a:schemeClr val="tx2"/>
        </a:solidFill>
        <a:latin typeface="Franklin Gothic Medium" pitchFamily="34" charset="0"/>
        <a:ea typeface="+mn-ea"/>
        <a:cs typeface="+mn-cs"/>
      </a:defRPr>
    </a:lvl2pPr>
    <a:lvl3pPr marL="914400" algn="l" rtl="0" fontAlgn="base">
      <a:lnSpc>
        <a:spcPct val="115000"/>
      </a:lnSpc>
      <a:spcBef>
        <a:spcPct val="20000"/>
      </a:spcBef>
      <a:spcAft>
        <a:spcPct val="0"/>
      </a:spcAft>
      <a:buClr>
        <a:schemeClr val="hlink"/>
      </a:buClr>
      <a:buSzPct val="55000"/>
      <a:buFont typeface="Wingdings" pitchFamily="2" charset="2"/>
      <a:defRPr sz="1600" b="1" kern="1200">
        <a:solidFill>
          <a:schemeClr val="tx2"/>
        </a:solidFill>
        <a:latin typeface="Franklin Gothic Medium" pitchFamily="34" charset="0"/>
        <a:ea typeface="+mn-ea"/>
        <a:cs typeface="+mn-cs"/>
      </a:defRPr>
    </a:lvl3pPr>
    <a:lvl4pPr marL="1371600" algn="l" rtl="0" fontAlgn="base">
      <a:lnSpc>
        <a:spcPct val="115000"/>
      </a:lnSpc>
      <a:spcBef>
        <a:spcPct val="20000"/>
      </a:spcBef>
      <a:spcAft>
        <a:spcPct val="0"/>
      </a:spcAft>
      <a:buClr>
        <a:schemeClr val="hlink"/>
      </a:buClr>
      <a:buSzPct val="55000"/>
      <a:buFont typeface="Wingdings" pitchFamily="2" charset="2"/>
      <a:defRPr sz="1600" b="1" kern="1200">
        <a:solidFill>
          <a:schemeClr val="tx2"/>
        </a:solidFill>
        <a:latin typeface="Franklin Gothic Medium" pitchFamily="34" charset="0"/>
        <a:ea typeface="+mn-ea"/>
        <a:cs typeface="+mn-cs"/>
      </a:defRPr>
    </a:lvl4pPr>
    <a:lvl5pPr marL="1828800" algn="l" rtl="0" fontAlgn="base">
      <a:lnSpc>
        <a:spcPct val="115000"/>
      </a:lnSpc>
      <a:spcBef>
        <a:spcPct val="20000"/>
      </a:spcBef>
      <a:spcAft>
        <a:spcPct val="0"/>
      </a:spcAft>
      <a:buClr>
        <a:schemeClr val="hlink"/>
      </a:buClr>
      <a:buSzPct val="55000"/>
      <a:buFont typeface="Wingdings" pitchFamily="2" charset="2"/>
      <a:defRPr sz="1600" b="1" kern="1200">
        <a:solidFill>
          <a:schemeClr val="tx2"/>
        </a:solidFill>
        <a:latin typeface="Franklin Gothic Medium" pitchFamily="34" charset="0"/>
        <a:ea typeface="+mn-ea"/>
        <a:cs typeface="+mn-cs"/>
      </a:defRPr>
    </a:lvl5pPr>
    <a:lvl6pPr marL="2286000" algn="l" defTabSz="914400" rtl="0" eaLnBrk="1" latinLnBrk="0" hangingPunct="1">
      <a:defRPr sz="1600" b="1" kern="1200">
        <a:solidFill>
          <a:schemeClr val="tx2"/>
        </a:solidFill>
        <a:latin typeface="Franklin Gothic Medium" pitchFamily="34" charset="0"/>
        <a:ea typeface="+mn-ea"/>
        <a:cs typeface="+mn-cs"/>
      </a:defRPr>
    </a:lvl6pPr>
    <a:lvl7pPr marL="2743200" algn="l" defTabSz="914400" rtl="0" eaLnBrk="1" latinLnBrk="0" hangingPunct="1">
      <a:defRPr sz="1600" b="1" kern="1200">
        <a:solidFill>
          <a:schemeClr val="tx2"/>
        </a:solidFill>
        <a:latin typeface="Franklin Gothic Medium" pitchFamily="34" charset="0"/>
        <a:ea typeface="+mn-ea"/>
        <a:cs typeface="+mn-cs"/>
      </a:defRPr>
    </a:lvl7pPr>
    <a:lvl8pPr marL="3200400" algn="l" defTabSz="914400" rtl="0" eaLnBrk="1" latinLnBrk="0" hangingPunct="1">
      <a:defRPr sz="1600" b="1" kern="1200">
        <a:solidFill>
          <a:schemeClr val="tx2"/>
        </a:solidFill>
        <a:latin typeface="Franklin Gothic Medium" pitchFamily="34" charset="0"/>
        <a:ea typeface="+mn-ea"/>
        <a:cs typeface="+mn-cs"/>
      </a:defRPr>
    </a:lvl8pPr>
    <a:lvl9pPr marL="3657600" algn="l" defTabSz="914400" rtl="0" eaLnBrk="1" latinLnBrk="0" hangingPunct="1">
      <a:defRPr sz="1600" b="1" kern="1200">
        <a:solidFill>
          <a:schemeClr val="tx2"/>
        </a:solidFill>
        <a:latin typeface="Franklin Gothic Medium"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showPr>
  <p:clrMru>
    <a:srgbClr val="62D0FC"/>
    <a:srgbClr val="008080"/>
    <a:srgbClr val="5F5F5F"/>
    <a:srgbClr val="DFF3F1"/>
    <a:srgbClr val="001C38"/>
    <a:srgbClr val="001122"/>
    <a:srgbClr val="952142"/>
    <a:srgbClr val="DDDDDD"/>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4287" autoAdjust="0"/>
    <p:restoredTop sz="94660" autoAdjust="0"/>
  </p:normalViewPr>
  <p:slideViewPr>
    <p:cSldViewPr snapToGrid="0">
      <p:cViewPr varScale="1">
        <p:scale>
          <a:sx n="102" d="100"/>
          <a:sy n="102" d="100"/>
        </p:scale>
        <p:origin x="-186"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buFont typeface="Wingdings" pitchFamily="2" charset="2"/>
              <a:buChar char="n"/>
              <a:defRPr sz="1200" b="0"/>
            </a:lvl1pPr>
          </a:lstStyle>
          <a:p>
            <a:pPr>
              <a:defRPr/>
            </a:pPr>
            <a:endParaRPr lang="en-GB"/>
          </a:p>
        </p:txBody>
      </p:sp>
      <p:sp>
        <p:nvSpPr>
          <p:cNvPr id="229379"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buFont typeface="Wingdings" pitchFamily="2" charset="2"/>
              <a:buChar char="n"/>
              <a:defRPr sz="1200" b="0"/>
            </a:lvl1pPr>
          </a:lstStyle>
          <a:p>
            <a:pPr>
              <a:defRPr/>
            </a:pPr>
            <a:endParaRPr lang="en-GB"/>
          </a:p>
        </p:txBody>
      </p:sp>
      <p:sp>
        <p:nvSpPr>
          <p:cNvPr id="229380"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buFont typeface="Wingdings" pitchFamily="2" charset="2"/>
              <a:buChar char="n"/>
              <a:defRPr sz="1200" b="0"/>
            </a:lvl1pPr>
          </a:lstStyle>
          <a:p>
            <a:pPr>
              <a:defRPr/>
            </a:pPr>
            <a:endParaRPr lang="en-GB"/>
          </a:p>
        </p:txBody>
      </p:sp>
      <p:sp>
        <p:nvSpPr>
          <p:cNvPr id="229381"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buFont typeface="Wingdings" pitchFamily="2" charset="2"/>
              <a:buChar char="n"/>
              <a:defRPr sz="1200" b="0"/>
            </a:lvl1pPr>
          </a:lstStyle>
          <a:p>
            <a:pPr>
              <a:defRPr/>
            </a:pPr>
            <a:fld id="{0CCC7482-4A69-4EAB-BEBB-B83F87E1244D}" type="slidenum">
              <a:rPr lang="en-GB"/>
              <a:pPr>
                <a:defRPr/>
              </a:pPr>
              <a:t>‹#›</a:t>
            </a:fld>
            <a:endParaRPr lang="en-GB"/>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48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buFont typeface="Wingdings" pitchFamily="2" charset="2"/>
              <a:buChar char="n"/>
              <a:defRPr sz="1200" b="0"/>
            </a:lvl1pPr>
          </a:lstStyle>
          <a:p>
            <a:pPr>
              <a:defRPr/>
            </a:pPr>
            <a:endParaRPr lang="en-GB"/>
          </a:p>
        </p:txBody>
      </p:sp>
      <p:sp>
        <p:nvSpPr>
          <p:cNvPr id="33485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buFont typeface="Wingdings" pitchFamily="2" charset="2"/>
              <a:buChar char="n"/>
              <a:defRPr sz="1200" b="0"/>
            </a:lvl1pPr>
          </a:lstStyle>
          <a:p>
            <a:pPr>
              <a:defRPr/>
            </a:pPr>
            <a:endParaRPr lang="en-GB"/>
          </a:p>
        </p:txBody>
      </p:sp>
      <p:sp>
        <p:nvSpPr>
          <p:cNvPr id="3789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3485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33485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buFont typeface="Wingdings" pitchFamily="2" charset="2"/>
              <a:buChar char="n"/>
              <a:defRPr sz="1200" b="0"/>
            </a:lvl1pPr>
          </a:lstStyle>
          <a:p>
            <a:pPr>
              <a:defRPr/>
            </a:pPr>
            <a:endParaRPr lang="en-GB"/>
          </a:p>
        </p:txBody>
      </p:sp>
      <p:sp>
        <p:nvSpPr>
          <p:cNvPr id="33485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buFont typeface="Wingdings" pitchFamily="2" charset="2"/>
              <a:buChar char="n"/>
              <a:defRPr sz="1200" b="0"/>
            </a:lvl1pPr>
          </a:lstStyle>
          <a:p>
            <a:pPr>
              <a:defRPr/>
            </a:pPr>
            <a:fld id="{AA41B1C6-325F-4A19-950C-0C90836B779D}" type="slidenum">
              <a:rPr lang="en-GB"/>
              <a:pPr>
                <a:defRPr/>
              </a:pPr>
              <a:t>‹#›</a:t>
            </a:fld>
            <a:endParaRPr lang="en-GB"/>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A0029B04-2D88-4774-BBE1-6CD4C8B7AECB}" type="slidenum">
              <a:rPr lang="en-GB" smtClean="0"/>
              <a:pPr/>
              <a:t>1</a:t>
            </a:fld>
            <a:endParaRPr lang="en-GB" smtClean="0"/>
          </a:p>
        </p:txBody>
      </p:sp>
      <p:sp>
        <p:nvSpPr>
          <p:cNvPr id="38915" name="Rectangle 1026"/>
          <p:cNvSpPr>
            <a:spLocks noGrp="1" noRot="1" noChangeAspect="1" noChangeArrowheads="1" noTextEdit="1"/>
          </p:cNvSpPr>
          <p:nvPr>
            <p:ph type="sldImg"/>
          </p:nvPr>
        </p:nvSpPr>
        <p:spPr>
          <a:ln/>
        </p:spPr>
      </p:sp>
      <p:sp>
        <p:nvSpPr>
          <p:cNvPr id="38916" name="Rectangle 1027"/>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Housekeeping/ room were’ in etc</a:t>
            </a:r>
          </a:p>
          <a:p>
            <a:endParaRPr lang="en-GB" dirty="0"/>
          </a:p>
        </p:txBody>
      </p:sp>
      <p:sp>
        <p:nvSpPr>
          <p:cNvPr id="4" name="Slide Number Placeholder 3"/>
          <p:cNvSpPr>
            <a:spLocks noGrp="1"/>
          </p:cNvSpPr>
          <p:nvPr>
            <p:ph type="sldNum" sz="quarter" idx="10"/>
          </p:nvPr>
        </p:nvSpPr>
        <p:spPr/>
        <p:txBody>
          <a:bodyPr/>
          <a:lstStyle/>
          <a:p>
            <a:pPr>
              <a:defRPr/>
            </a:pPr>
            <a:fld id="{AA41B1C6-325F-4A19-950C-0C90836B779D}" type="slidenum">
              <a:rPr lang="en-GB" smtClean="0"/>
              <a:pPr>
                <a:defRPr/>
              </a:pPr>
              <a:t>2</a:t>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6CB4F94B-5725-41C0-9D53-C3BCE669E93A}" type="slidenum">
              <a:rPr lang="en-GB" smtClean="0"/>
              <a:pPr/>
              <a:t>7</a:t>
            </a:fld>
            <a:endParaRPr lang="en-GB" smtClean="0"/>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Housekeeping/ room were’ in etc</a:t>
            </a:r>
          </a:p>
          <a:p>
            <a:endParaRPr lang="en-GB" dirty="0"/>
          </a:p>
        </p:txBody>
      </p:sp>
      <p:sp>
        <p:nvSpPr>
          <p:cNvPr id="4" name="Slide Number Placeholder 3"/>
          <p:cNvSpPr>
            <a:spLocks noGrp="1"/>
          </p:cNvSpPr>
          <p:nvPr>
            <p:ph type="sldNum" sz="quarter" idx="10"/>
          </p:nvPr>
        </p:nvSpPr>
        <p:spPr/>
        <p:txBody>
          <a:bodyPr/>
          <a:lstStyle/>
          <a:p>
            <a:pPr>
              <a:defRPr/>
            </a:pPr>
            <a:fld id="{AA41B1C6-325F-4A19-950C-0C90836B779D}" type="slidenum">
              <a:rPr lang="en-GB" smtClean="0"/>
              <a:pPr>
                <a:defRPr/>
              </a:pPr>
              <a:t>9</a:t>
            </a:fld>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AA41B1C6-325F-4A19-950C-0C90836B779D}" type="slidenum">
              <a:rPr lang="en-GB" smtClean="0"/>
              <a:pPr>
                <a:defRPr/>
              </a:pPr>
              <a:t>14</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5"/>
          <p:cNvSpPr>
            <a:spLocks noChangeArrowheads="1"/>
          </p:cNvSpPr>
          <p:nvPr/>
        </p:nvSpPr>
        <p:spPr bwMode="auto">
          <a:xfrm>
            <a:off x="711200" y="536575"/>
            <a:ext cx="3733800" cy="3662363"/>
          </a:xfrm>
          <a:prstGeom prst="rect">
            <a:avLst/>
          </a:prstGeom>
          <a:solidFill>
            <a:schemeClr val="tx2"/>
          </a:solidFill>
          <a:ln w="9525">
            <a:noFill/>
            <a:miter lim="800000"/>
            <a:headEnd/>
            <a:tailEnd/>
          </a:ln>
          <a:effectLst/>
        </p:spPr>
        <p:txBody>
          <a:bodyPr wrap="none" anchor="ctr"/>
          <a:lstStyle/>
          <a:p>
            <a:pPr>
              <a:defRPr/>
            </a:pPr>
            <a:endParaRPr lang="en-US"/>
          </a:p>
        </p:txBody>
      </p:sp>
      <p:sp>
        <p:nvSpPr>
          <p:cNvPr id="5" name="Text Box 30"/>
          <p:cNvSpPr txBox="1">
            <a:spLocks noChangeArrowheads="1"/>
          </p:cNvSpPr>
          <p:nvPr/>
        </p:nvSpPr>
        <p:spPr bwMode="auto">
          <a:xfrm>
            <a:off x="5334000" y="1135063"/>
            <a:ext cx="641350" cy="336550"/>
          </a:xfrm>
          <a:prstGeom prst="rect">
            <a:avLst/>
          </a:prstGeom>
          <a:noFill/>
          <a:ln w="9525">
            <a:noFill/>
            <a:miter lim="800000"/>
            <a:headEnd/>
            <a:tailEnd/>
          </a:ln>
          <a:effectLst/>
        </p:spPr>
        <p:txBody>
          <a:bodyPr wrap="none">
            <a:spAutoFit/>
          </a:bodyPr>
          <a:lstStyle/>
          <a:p>
            <a:pPr>
              <a:defRPr/>
            </a:pPr>
            <a:endParaRPr lang="en-US" sz="1400">
              <a:solidFill>
                <a:schemeClr val="tx1"/>
              </a:solidFill>
              <a:latin typeface="Century Gothic" pitchFamily="34" charset="0"/>
            </a:endParaRPr>
          </a:p>
        </p:txBody>
      </p:sp>
      <p:sp>
        <p:nvSpPr>
          <p:cNvPr id="6" name="Text Box 26"/>
          <p:cNvSpPr txBox="1">
            <a:spLocks noChangeArrowheads="1"/>
          </p:cNvSpPr>
          <p:nvPr/>
        </p:nvSpPr>
        <p:spPr bwMode="auto">
          <a:xfrm>
            <a:off x="0" y="-38100"/>
            <a:ext cx="3744913" cy="512763"/>
          </a:xfrm>
          <a:prstGeom prst="rect">
            <a:avLst/>
          </a:prstGeom>
          <a:noFill/>
          <a:ln w="9525">
            <a:noFill/>
            <a:miter lim="800000"/>
            <a:headEnd/>
            <a:tailEnd/>
          </a:ln>
          <a:effectLst/>
        </p:spPr>
        <p:txBody>
          <a:bodyPr wrap="none">
            <a:spAutoFit/>
          </a:bodyPr>
          <a:lstStyle/>
          <a:p>
            <a:pPr>
              <a:defRPr/>
            </a:pPr>
            <a:r>
              <a:rPr lang="en-GB" sz="2400" b="0">
                <a:solidFill>
                  <a:schemeClr val="bg1"/>
                </a:solidFill>
              </a:rPr>
              <a:t>Beyond the technology</a:t>
            </a:r>
          </a:p>
        </p:txBody>
      </p:sp>
      <p:sp>
        <p:nvSpPr>
          <p:cNvPr id="7" name="Rectangle 33"/>
          <p:cNvSpPr>
            <a:spLocks noChangeArrowheads="1"/>
          </p:cNvSpPr>
          <p:nvPr/>
        </p:nvSpPr>
        <p:spPr bwMode="auto">
          <a:xfrm>
            <a:off x="0" y="0"/>
            <a:ext cx="3733800" cy="3662363"/>
          </a:xfrm>
          <a:prstGeom prst="rect">
            <a:avLst/>
          </a:prstGeom>
          <a:solidFill>
            <a:srgbClr val="DFF3F1"/>
          </a:solidFill>
          <a:ln w="9525">
            <a:noFill/>
            <a:miter lim="800000"/>
            <a:headEnd/>
            <a:tailEnd/>
          </a:ln>
          <a:effectLst/>
        </p:spPr>
        <p:txBody>
          <a:bodyPr wrap="none" anchor="ctr"/>
          <a:lstStyle/>
          <a:p>
            <a:pPr>
              <a:defRPr/>
            </a:pPr>
            <a:endParaRPr lang="en-US"/>
          </a:p>
        </p:txBody>
      </p:sp>
      <p:pic>
        <p:nvPicPr>
          <p:cNvPr id="8" name="Picture 34" descr="F:\CSols\54039 Water 10cm.jpg"/>
          <p:cNvPicPr>
            <a:picLocks noChangeAspect="1" noChangeArrowheads="1"/>
          </p:cNvPicPr>
          <p:nvPr/>
        </p:nvPicPr>
        <p:blipFill>
          <a:blip r:embed="rId2" cstate="print"/>
          <a:srcRect/>
          <a:stretch>
            <a:fillRect/>
          </a:stretch>
        </p:blipFill>
        <p:spPr bwMode="auto">
          <a:xfrm>
            <a:off x="723900" y="525463"/>
            <a:ext cx="3019425" cy="3136900"/>
          </a:xfrm>
          <a:prstGeom prst="rect">
            <a:avLst/>
          </a:prstGeom>
          <a:noFill/>
          <a:ln w="9525">
            <a:noFill/>
            <a:miter lim="800000"/>
            <a:headEnd/>
            <a:tailEnd/>
          </a:ln>
        </p:spPr>
      </p:pic>
      <p:sp>
        <p:nvSpPr>
          <p:cNvPr id="9" name="Rectangle 36"/>
          <p:cNvSpPr>
            <a:spLocks noChangeArrowheads="1"/>
          </p:cNvSpPr>
          <p:nvPr/>
        </p:nvSpPr>
        <p:spPr bwMode="auto">
          <a:xfrm>
            <a:off x="701675" y="4754563"/>
            <a:ext cx="609600" cy="619125"/>
          </a:xfrm>
          <a:prstGeom prst="rect">
            <a:avLst/>
          </a:prstGeom>
          <a:solidFill>
            <a:srgbClr val="DFF3F1"/>
          </a:solidFill>
          <a:ln w="9525">
            <a:noFill/>
            <a:miter lim="800000"/>
            <a:headEnd/>
            <a:tailEnd/>
          </a:ln>
          <a:effectLst/>
        </p:spPr>
        <p:txBody>
          <a:bodyPr wrap="none" anchor="ctr"/>
          <a:lstStyle/>
          <a:p>
            <a:pPr>
              <a:defRPr/>
            </a:pPr>
            <a:endParaRPr lang="en-US"/>
          </a:p>
        </p:txBody>
      </p:sp>
      <p:sp>
        <p:nvSpPr>
          <p:cNvPr id="10" name="Rectangle 37"/>
          <p:cNvSpPr>
            <a:spLocks noChangeArrowheads="1"/>
          </p:cNvSpPr>
          <p:nvPr/>
        </p:nvSpPr>
        <p:spPr bwMode="auto">
          <a:xfrm>
            <a:off x="854075" y="4897438"/>
            <a:ext cx="8289925" cy="619125"/>
          </a:xfrm>
          <a:prstGeom prst="rect">
            <a:avLst/>
          </a:prstGeom>
          <a:solidFill>
            <a:schemeClr val="tx2"/>
          </a:solidFill>
          <a:ln w="9525">
            <a:noFill/>
            <a:miter lim="800000"/>
            <a:headEnd/>
            <a:tailEnd/>
          </a:ln>
          <a:effectLst/>
        </p:spPr>
        <p:txBody>
          <a:bodyPr wrap="none" anchor="ctr"/>
          <a:lstStyle/>
          <a:p>
            <a:pPr>
              <a:defRPr/>
            </a:pPr>
            <a:endParaRPr lang="en-US"/>
          </a:p>
        </p:txBody>
      </p:sp>
      <p:pic>
        <p:nvPicPr>
          <p:cNvPr id="11" name="Picture 38" descr="F:\CSols\Powerpoint presentation\54039 Water 3cm.tif"/>
          <p:cNvPicPr>
            <a:picLocks noChangeAspect="1" noChangeArrowheads="1"/>
          </p:cNvPicPr>
          <p:nvPr/>
        </p:nvPicPr>
        <p:blipFill>
          <a:blip r:embed="rId3" cstate="print"/>
          <a:srcRect/>
          <a:stretch>
            <a:fillRect/>
          </a:stretch>
        </p:blipFill>
        <p:spPr bwMode="auto">
          <a:xfrm>
            <a:off x="855663" y="4895850"/>
            <a:ext cx="455612" cy="463550"/>
          </a:xfrm>
          <a:prstGeom prst="rect">
            <a:avLst/>
          </a:prstGeom>
          <a:noFill/>
          <a:ln w="9525">
            <a:noFill/>
            <a:miter lim="800000"/>
            <a:headEnd/>
            <a:tailEnd/>
          </a:ln>
        </p:spPr>
      </p:pic>
      <p:sp>
        <p:nvSpPr>
          <p:cNvPr id="12" name="Text Box 39"/>
          <p:cNvSpPr txBox="1">
            <a:spLocks noChangeArrowheads="1"/>
          </p:cNvSpPr>
          <p:nvPr/>
        </p:nvSpPr>
        <p:spPr bwMode="auto">
          <a:xfrm>
            <a:off x="657225" y="144463"/>
            <a:ext cx="3351213" cy="407987"/>
          </a:xfrm>
          <a:prstGeom prst="rect">
            <a:avLst/>
          </a:prstGeom>
          <a:noFill/>
          <a:ln w="9525">
            <a:noFill/>
            <a:miter lim="800000"/>
            <a:headEnd/>
            <a:tailEnd/>
          </a:ln>
          <a:effectLst/>
        </p:spPr>
        <p:txBody>
          <a:bodyPr>
            <a:spAutoFit/>
          </a:bodyPr>
          <a:lstStyle/>
          <a:p>
            <a:pPr>
              <a:spcBef>
                <a:spcPct val="0"/>
              </a:spcBef>
              <a:defRPr/>
            </a:pPr>
            <a:r>
              <a:rPr lang="en-GB" sz="1800">
                <a:solidFill>
                  <a:schemeClr val="bg1"/>
                </a:solidFill>
                <a:latin typeface="Century Gothic" pitchFamily="34" charset="0"/>
              </a:rPr>
              <a:t>beyond the technology</a:t>
            </a:r>
          </a:p>
        </p:txBody>
      </p:sp>
      <p:pic>
        <p:nvPicPr>
          <p:cNvPr id="13" name="Picture 45" descr="F:\CSols\FINAL CSols logo WITh STRA.tif"/>
          <p:cNvPicPr>
            <a:picLocks noChangeAspect="1" noChangeArrowheads="1"/>
          </p:cNvPicPr>
          <p:nvPr/>
        </p:nvPicPr>
        <p:blipFill>
          <a:blip r:embed="rId4" cstate="print"/>
          <a:srcRect/>
          <a:stretch>
            <a:fillRect/>
          </a:stretch>
        </p:blipFill>
        <p:spPr bwMode="auto">
          <a:xfrm>
            <a:off x="6210300" y="244475"/>
            <a:ext cx="2514600" cy="1435100"/>
          </a:xfrm>
          <a:prstGeom prst="rect">
            <a:avLst/>
          </a:prstGeom>
          <a:noFill/>
          <a:ln w="9525">
            <a:noFill/>
            <a:miter lim="800000"/>
            <a:headEnd/>
            <a:tailEnd/>
          </a:ln>
        </p:spPr>
      </p:pic>
      <p:sp>
        <p:nvSpPr>
          <p:cNvPr id="65579" name="Rectangle 43"/>
          <p:cNvSpPr>
            <a:spLocks noGrp="1" noChangeArrowheads="1"/>
          </p:cNvSpPr>
          <p:nvPr>
            <p:ph type="ctrTitle" sz="quarter"/>
          </p:nvPr>
        </p:nvSpPr>
        <p:spPr>
          <a:xfrm>
            <a:off x="1371600" y="4916488"/>
            <a:ext cx="7772400" cy="603250"/>
          </a:xfrm>
        </p:spPr>
        <p:txBody>
          <a:bodyPr anchor="ctr"/>
          <a:lstStyle>
            <a:lvl1pPr>
              <a:defRPr/>
            </a:lvl1pPr>
          </a:lstStyle>
          <a:p>
            <a:r>
              <a:rPr lang="en-GB"/>
              <a:t>Click to edit Master title style</a:t>
            </a:r>
          </a:p>
        </p:txBody>
      </p:sp>
      <p:sp>
        <p:nvSpPr>
          <p:cNvPr id="65580" name="Rectangle 44"/>
          <p:cNvSpPr>
            <a:spLocks noGrp="1" noChangeArrowheads="1"/>
          </p:cNvSpPr>
          <p:nvPr>
            <p:ph type="subTitle" sz="quarter" idx="1"/>
          </p:nvPr>
        </p:nvSpPr>
        <p:spPr>
          <a:xfrm>
            <a:off x="1371600" y="5522913"/>
            <a:ext cx="6796088" cy="1090612"/>
          </a:xfrm>
        </p:spPr>
        <p:txBody>
          <a:bodyPr/>
          <a:lstStyle>
            <a:lvl1pPr marL="0" indent="0">
              <a:buFont typeface="Wingdings" pitchFamily="2" charset="2"/>
              <a:buNone/>
              <a:defRPr sz="2400"/>
            </a:lvl1pPr>
          </a:lstStyle>
          <a:p>
            <a:r>
              <a:rPr lang="en-GB"/>
              <a:t>Click to edit Master subtitle style</a:t>
            </a:r>
          </a:p>
        </p:txBody>
      </p:sp>
    </p:spTree>
  </p:cSld>
  <p:clrMapOvr>
    <a:masterClrMapping/>
  </p:clrMapOvr>
  <p:transition advTm="10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advTm="10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88175" y="304800"/>
            <a:ext cx="1947863"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43000" y="304800"/>
            <a:ext cx="5692775"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advTm="10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advTm="10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advTm="10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1524000"/>
            <a:ext cx="3414713"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86313" y="1524000"/>
            <a:ext cx="3416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advTm="10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advTm="10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advTm="10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advTm="10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advTm="10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advTm="10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10"/>
          <p:cNvSpPr>
            <a:spLocks noGrp="1" noChangeArrowheads="1"/>
          </p:cNvSpPr>
          <p:nvPr>
            <p:ph type="body" idx="1"/>
          </p:nvPr>
        </p:nvSpPr>
        <p:spPr bwMode="auto">
          <a:xfrm>
            <a:off x="1219200" y="1524000"/>
            <a:ext cx="6983413" cy="426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64526" name="Rectangle 14"/>
          <p:cNvSpPr>
            <a:spLocks noChangeArrowheads="1"/>
          </p:cNvSpPr>
          <p:nvPr/>
        </p:nvSpPr>
        <p:spPr bwMode="auto">
          <a:xfrm>
            <a:off x="0" y="0"/>
            <a:ext cx="838200" cy="838200"/>
          </a:xfrm>
          <a:prstGeom prst="rect">
            <a:avLst/>
          </a:prstGeom>
          <a:solidFill>
            <a:srgbClr val="DFF3F1"/>
          </a:solidFill>
          <a:ln w="9525">
            <a:noFill/>
            <a:miter lim="800000"/>
            <a:headEnd/>
            <a:tailEnd/>
          </a:ln>
          <a:effectLst/>
        </p:spPr>
        <p:txBody>
          <a:bodyPr wrap="none" anchor="ctr"/>
          <a:lstStyle/>
          <a:p>
            <a:pPr>
              <a:defRPr/>
            </a:pPr>
            <a:endParaRPr lang="en-US"/>
          </a:p>
        </p:txBody>
      </p:sp>
      <p:sp>
        <p:nvSpPr>
          <p:cNvPr id="64529" name="Rectangle 17"/>
          <p:cNvSpPr>
            <a:spLocks noChangeArrowheads="1"/>
          </p:cNvSpPr>
          <p:nvPr/>
        </p:nvSpPr>
        <p:spPr bwMode="auto">
          <a:xfrm>
            <a:off x="152400" y="152400"/>
            <a:ext cx="8991600" cy="838200"/>
          </a:xfrm>
          <a:prstGeom prst="rect">
            <a:avLst/>
          </a:prstGeom>
          <a:solidFill>
            <a:schemeClr val="tx2"/>
          </a:solidFill>
          <a:ln w="9525">
            <a:noFill/>
            <a:miter lim="800000"/>
            <a:headEnd/>
            <a:tailEnd/>
          </a:ln>
          <a:effectLst/>
        </p:spPr>
        <p:txBody>
          <a:bodyPr wrap="none" anchor="ctr"/>
          <a:lstStyle/>
          <a:p>
            <a:pPr>
              <a:defRPr/>
            </a:pPr>
            <a:endParaRPr lang="en-US"/>
          </a:p>
        </p:txBody>
      </p:sp>
      <p:sp>
        <p:nvSpPr>
          <p:cNvPr id="7173" name="Rectangle 9"/>
          <p:cNvSpPr>
            <a:spLocks noGrp="1" noChangeArrowheads="1"/>
          </p:cNvSpPr>
          <p:nvPr>
            <p:ph type="title"/>
          </p:nvPr>
        </p:nvSpPr>
        <p:spPr bwMode="auto">
          <a:xfrm>
            <a:off x="1143000" y="304800"/>
            <a:ext cx="7793038" cy="6858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GB" smtClean="0"/>
              <a:t>Click to edit Master title style</a:t>
            </a:r>
          </a:p>
        </p:txBody>
      </p:sp>
      <p:sp>
        <p:nvSpPr>
          <p:cNvPr id="64531" name="Rectangle 19"/>
          <p:cNvSpPr>
            <a:spLocks noChangeArrowheads="1"/>
          </p:cNvSpPr>
          <p:nvPr/>
        </p:nvSpPr>
        <p:spPr bwMode="auto">
          <a:xfrm>
            <a:off x="0" y="6096000"/>
            <a:ext cx="609600" cy="619125"/>
          </a:xfrm>
          <a:prstGeom prst="rect">
            <a:avLst/>
          </a:prstGeom>
          <a:solidFill>
            <a:srgbClr val="DFF3F1"/>
          </a:solidFill>
          <a:ln w="9525">
            <a:noFill/>
            <a:miter lim="800000"/>
            <a:headEnd/>
            <a:tailEnd/>
          </a:ln>
          <a:effectLst/>
        </p:spPr>
        <p:txBody>
          <a:bodyPr wrap="none" anchor="ctr"/>
          <a:lstStyle/>
          <a:p>
            <a:pPr>
              <a:defRPr/>
            </a:pPr>
            <a:endParaRPr lang="en-US"/>
          </a:p>
        </p:txBody>
      </p:sp>
      <p:sp>
        <p:nvSpPr>
          <p:cNvPr id="64532" name="Rectangle 20"/>
          <p:cNvSpPr>
            <a:spLocks noChangeArrowheads="1"/>
          </p:cNvSpPr>
          <p:nvPr/>
        </p:nvSpPr>
        <p:spPr bwMode="auto">
          <a:xfrm>
            <a:off x="152400" y="6238875"/>
            <a:ext cx="609600" cy="619125"/>
          </a:xfrm>
          <a:prstGeom prst="rect">
            <a:avLst/>
          </a:prstGeom>
          <a:solidFill>
            <a:schemeClr val="tx2"/>
          </a:solidFill>
          <a:ln w="9525">
            <a:noFill/>
            <a:miter lim="800000"/>
            <a:headEnd/>
            <a:tailEnd/>
          </a:ln>
          <a:effectLst/>
        </p:spPr>
        <p:txBody>
          <a:bodyPr wrap="none" anchor="ctr"/>
          <a:lstStyle/>
          <a:p>
            <a:pPr>
              <a:defRPr/>
            </a:pPr>
            <a:endParaRPr lang="en-US"/>
          </a:p>
        </p:txBody>
      </p:sp>
      <p:pic>
        <p:nvPicPr>
          <p:cNvPr id="7176" name="Picture 26" descr="F:\CSols\Powerpoint presentation\54039 Water 3cm.tif"/>
          <p:cNvPicPr>
            <a:picLocks noChangeAspect="1" noChangeArrowheads="1"/>
          </p:cNvPicPr>
          <p:nvPr/>
        </p:nvPicPr>
        <p:blipFill>
          <a:blip r:embed="rId13" cstate="print"/>
          <a:srcRect/>
          <a:stretch>
            <a:fillRect/>
          </a:stretch>
        </p:blipFill>
        <p:spPr bwMode="auto">
          <a:xfrm>
            <a:off x="153988" y="149225"/>
            <a:ext cx="690562" cy="690563"/>
          </a:xfrm>
          <a:prstGeom prst="rect">
            <a:avLst/>
          </a:prstGeom>
          <a:noFill/>
          <a:ln w="9525">
            <a:noFill/>
            <a:miter lim="800000"/>
            <a:headEnd/>
            <a:tailEnd/>
          </a:ln>
        </p:spPr>
      </p:pic>
      <p:pic>
        <p:nvPicPr>
          <p:cNvPr id="7177" name="Picture 27" descr="F:\CSols\Powerpoint presentation\54039 Water 3cm.tif"/>
          <p:cNvPicPr>
            <a:picLocks noChangeAspect="1" noChangeArrowheads="1"/>
          </p:cNvPicPr>
          <p:nvPr/>
        </p:nvPicPr>
        <p:blipFill>
          <a:blip r:embed="rId13" cstate="print"/>
          <a:srcRect/>
          <a:stretch>
            <a:fillRect/>
          </a:stretch>
        </p:blipFill>
        <p:spPr bwMode="auto">
          <a:xfrm>
            <a:off x="153988" y="6237288"/>
            <a:ext cx="455612" cy="463550"/>
          </a:xfrm>
          <a:prstGeom prst="rect">
            <a:avLst/>
          </a:prstGeom>
          <a:noFill/>
          <a:ln w="9525">
            <a:noFill/>
            <a:miter lim="800000"/>
            <a:headEnd/>
            <a:tailEnd/>
          </a:ln>
        </p:spPr>
      </p:pic>
      <p:pic>
        <p:nvPicPr>
          <p:cNvPr id="7178" name="Picture 28" descr="F:\CSols\FINAL CSols logo WITh STRA.tif"/>
          <p:cNvPicPr>
            <a:picLocks noChangeAspect="1" noChangeArrowheads="1"/>
          </p:cNvPicPr>
          <p:nvPr/>
        </p:nvPicPr>
        <p:blipFill>
          <a:blip r:embed="rId14" cstate="print"/>
          <a:srcRect/>
          <a:stretch>
            <a:fillRect/>
          </a:stretch>
        </p:blipFill>
        <p:spPr bwMode="auto">
          <a:xfrm>
            <a:off x="7507288" y="5900738"/>
            <a:ext cx="1458912" cy="8318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908" r:id="rId1"/>
    <p:sldLayoutId id="2147483898" r:id="rId2"/>
    <p:sldLayoutId id="2147483899" r:id="rId3"/>
    <p:sldLayoutId id="2147483900" r:id="rId4"/>
    <p:sldLayoutId id="2147483901" r:id="rId5"/>
    <p:sldLayoutId id="2147483902" r:id="rId6"/>
    <p:sldLayoutId id="2147483903" r:id="rId7"/>
    <p:sldLayoutId id="2147483904" r:id="rId8"/>
    <p:sldLayoutId id="2147483905" r:id="rId9"/>
    <p:sldLayoutId id="2147483906" r:id="rId10"/>
    <p:sldLayoutId id="2147483907" r:id="rId11"/>
  </p:sldLayoutIdLst>
  <p:transition advTm="10000"/>
  <p:txStyles>
    <p:titleStyle>
      <a:lvl1pPr algn="l" rtl="0" eaLnBrk="0" fontAlgn="base" hangingPunct="0">
        <a:spcBef>
          <a:spcPct val="0"/>
        </a:spcBef>
        <a:spcAft>
          <a:spcPct val="0"/>
        </a:spcAft>
        <a:defRPr sz="3200">
          <a:solidFill>
            <a:schemeClr val="bg1"/>
          </a:solidFill>
          <a:latin typeface="+mj-lt"/>
          <a:ea typeface="+mj-ea"/>
          <a:cs typeface="+mj-cs"/>
        </a:defRPr>
      </a:lvl1pPr>
      <a:lvl2pPr algn="l" rtl="0" eaLnBrk="0" fontAlgn="base" hangingPunct="0">
        <a:spcBef>
          <a:spcPct val="0"/>
        </a:spcBef>
        <a:spcAft>
          <a:spcPct val="0"/>
        </a:spcAft>
        <a:defRPr sz="3200">
          <a:solidFill>
            <a:schemeClr val="bg1"/>
          </a:solidFill>
          <a:latin typeface="Century Gothic" pitchFamily="34" charset="0"/>
        </a:defRPr>
      </a:lvl2pPr>
      <a:lvl3pPr algn="l" rtl="0" eaLnBrk="0" fontAlgn="base" hangingPunct="0">
        <a:spcBef>
          <a:spcPct val="0"/>
        </a:spcBef>
        <a:spcAft>
          <a:spcPct val="0"/>
        </a:spcAft>
        <a:defRPr sz="3200">
          <a:solidFill>
            <a:schemeClr val="bg1"/>
          </a:solidFill>
          <a:latin typeface="Century Gothic" pitchFamily="34" charset="0"/>
        </a:defRPr>
      </a:lvl3pPr>
      <a:lvl4pPr algn="l" rtl="0" eaLnBrk="0" fontAlgn="base" hangingPunct="0">
        <a:spcBef>
          <a:spcPct val="0"/>
        </a:spcBef>
        <a:spcAft>
          <a:spcPct val="0"/>
        </a:spcAft>
        <a:defRPr sz="3200">
          <a:solidFill>
            <a:schemeClr val="bg1"/>
          </a:solidFill>
          <a:latin typeface="Century Gothic" pitchFamily="34" charset="0"/>
        </a:defRPr>
      </a:lvl4pPr>
      <a:lvl5pPr algn="l" rtl="0" eaLnBrk="0" fontAlgn="base" hangingPunct="0">
        <a:spcBef>
          <a:spcPct val="0"/>
        </a:spcBef>
        <a:spcAft>
          <a:spcPct val="0"/>
        </a:spcAft>
        <a:defRPr sz="3200">
          <a:solidFill>
            <a:schemeClr val="bg1"/>
          </a:solidFill>
          <a:latin typeface="Century Gothic" pitchFamily="34" charset="0"/>
        </a:defRPr>
      </a:lvl5pPr>
      <a:lvl6pPr marL="457200" algn="l" rtl="0" fontAlgn="base">
        <a:spcBef>
          <a:spcPct val="0"/>
        </a:spcBef>
        <a:spcAft>
          <a:spcPct val="0"/>
        </a:spcAft>
        <a:defRPr sz="3200">
          <a:solidFill>
            <a:schemeClr val="bg1"/>
          </a:solidFill>
          <a:latin typeface="Century Gothic" pitchFamily="34" charset="0"/>
        </a:defRPr>
      </a:lvl6pPr>
      <a:lvl7pPr marL="914400" algn="l" rtl="0" fontAlgn="base">
        <a:spcBef>
          <a:spcPct val="0"/>
        </a:spcBef>
        <a:spcAft>
          <a:spcPct val="0"/>
        </a:spcAft>
        <a:defRPr sz="3200">
          <a:solidFill>
            <a:schemeClr val="bg1"/>
          </a:solidFill>
          <a:latin typeface="Century Gothic" pitchFamily="34" charset="0"/>
        </a:defRPr>
      </a:lvl7pPr>
      <a:lvl8pPr marL="1371600" algn="l" rtl="0" fontAlgn="base">
        <a:spcBef>
          <a:spcPct val="0"/>
        </a:spcBef>
        <a:spcAft>
          <a:spcPct val="0"/>
        </a:spcAft>
        <a:defRPr sz="3200">
          <a:solidFill>
            <a:schemeClr val="bg1"/>
          </a:solidFill>
          <a:latin typeface="Century Gothic" pitchFamily="34" charset="0"/>
        </a:defRPr>
      </a:lvl8pPr>
      <a:lvl9pPr marL="1828800" algn="l" rtl="0" fontAlgn="base">
        <a:spcBef>
          <a:spcPct val="0"/>
        </a:spcBef>
        <a:spcAft>
          <a:spcPct val="0"/>
        </a:spcAft>
        <a:defRPr sz="3200">
          <a:solidFill>
            <a:schemeClr val="bg1"/>
          </a:solidFill>
          <a:latin typeface="Century Gothic" pitchFamily="34" charset="0"/>
        </a:defRPr>
      </a:lvl9pPr>
    </p:titleStyle>
    <p:bodyStyle>
      <a:lvl1pPr marL="342900" indent="-342900" algn="l" rtl="0" eaLnBrk="0" fontAlgn="base" hangingPunct="0">
        <a:lnSpc>
          <a:spcPct val="150000"/>
        </a:lnSpc>
        <a:spcBef>
          <a:spcPct val="20000"/>
        </a:spcBef>
        <a:spcAft>
          <a:spcPct val="0"/>
        </a:spcAft>
        <a:buClr>
          <a:schemeClr val="hlink"/>
        </a:buClr>
        <a:buFont typeface="Wingdings" pitchFamily="2" charset="2"/>
        <a:buChar char="§"/>
        <a:defRPr sz="2800">
          <a:solidFill>
            <a:schemeClr val="tx2"/>
          </a:solidFill>
          <a:latin typeface="+mn-lt"/>
          <a:ea typeface="+mn-ea"/>
          <a:cs typeface="+mn-cs"/>
        </a:defRPr>
      </a:lvl1pPr>
      <a:lvl2pPr marL="742950" indent="-285750" algn="l" rtl="0" eaLnBrk="0" fontAlgn="base" hangingPunct="0">
        <a:lnSpc>
          <a:spcPct val="150000"/>
        </a:lnSpc>
        <a:spcBef>
          <a:spcPct val="20000"/>
        </a:spcBef>
        <a:spcAft>
          <a:spcPct val="0"/>
        </a:spcAft>
        <a:buClr>
          <a:schemeClr val="hlink"/>
        </a:buClr>
        <a:buFont typeface="Wingdings" pitchFamily="2" charset="2"/>
        <a:buChar char="§"/>
        <a:defRPr sz="2400">
          <a:solidFill>
            <a:schemeClr val="tx2"/>
          </a:solidFill>
          <a:latin typeface="+mn-lt"/>
        </a:defRPr>
      </a:lvl2pPr>
      <a:lvl3pPr marL="1143000" indent="-228600" algn="l" rtl="0" eaLnBrk="0" fontAlgn="base" hangingPunct="0">
        <a:lnSpc>
          <a:spcPct val="150000"/>
        </a:lnSpc>
        <a:spcBef>
          <a:spcPct val="20000"/>
        </a:spcBef>
        <a:spcAft>
          <a:spcPct val="0"/>
        </a:spcAft>
        <a:buClr>
          <a:schemeClr val="hlink"/>
        </a:buClr>
        <a:buFont typeface="Wingdings" pitchFamily="2" charset="2"/>
        <a:buChar char="§"/>
        <a:defRPr sz="2000">
          <a:solidFill>
            <a:schemeClr val="tx2"/>
          </a:solidFill>
          <a:latin typeface="+mn-lt"/>
        </a:defRPr>
      </a:lvl3pPr>
      <a:lvl4pPr marL="1600200" indent="-228600" algn="l" rtl="0" eaLnBrk="0" fontAlgn="base" hangingPunct="0">
        <a:lnSpc>
          <a:spcPct val="150000"/>
        </a:lnSpc>
        <a:spcBef>
          <a:spcPct val="20000"/>
        </a:spcBef>
        <a:spcAft>
          <a:spcPct val="0"/>
        </a:spcAft>
        <a:buClr>
          <a:schemeClr val="hlink"/>
        </a:buClr>
        <a:buFont typeface="Wingdings" pitchFamily="2" charset="2"/>
        <a:buChar char="§"/>
        <a:defRPr>
          <a:solidFill>
            <a:schemeClr val="tx2"/>
          </a:solidFill>
          <a:latin typeface="+mn-lt"/>
        </a:defRPr>
      </a:lvl4pPr>
      <a:lvl5pPr marL="2057400" indent="-228600" algn="l" rtl="0" eaLnBrk="0" fontAlgn="base" hangingPunct="0">
        <a:lnSpc>
          <a:spcPct val="150000"/>
        </a:lnSpc>
        <a:spcBef>
          <a:spcPct val="20000"/>
        </a:spcBef>
        <a:spcAft>
          <a:spcPct val="0"/>
        </a:spcAft>
        <a:buClr>
          <a:schemeClr val="hlink"/>
        </a:buClr>
        <a:buFont typeface="Wingdings" pitchFamily="2" charset="2"/>
        <a:buChar char="§"/>
        <a:defRPr sz="1600">
          <a:solidFill>
            <a:schemeClr val="tx2"/>
          </a:solidFill>
          <a:latin typeface="+mn-lt"/>
        </a:defRPr>
      </a:lvl5pPr>
      <a:lvl6pPr marL="2514600" indent="-228600" algn="l" rtl="0" fontAlgn="base">
        <a:lnSpc>
          <a:spcPct val="150000"/>
        </a:lnSpc>
        <a:spcBef>
          <a:spcPct val="20000"/>
        </a:spcBef>
        <a:spcAft>
          <a:spcPct val="0"/>
        </a:spcAft>
        <a:buClr>
          <a:schemeClr val="hlink"/>
        </a:buClr>
        <a:buFont typeface="Wingdings" pitchFamily="2" charset="2"/>
        <a:buChar char="§"/>
        <a:defRPr sz="1600">
          <a:solidFill>
            <a:schemeClr val="tx2"/>
          </a:solidFill>
          <a:latin typeface="+mn-lt"/>
        </a:defRPr>
      </a:lvl6pPr>
      <a:lvl7pPr marL="2971800" indent="-228600" algn="l" rtl="0" fontAlgn="base">
        <a:lnSpc>
          <a:spcPct val="150000"/>
        </a:lnSpc>
        <a:spcBef>
          <a:spcPct val="20000"/>
        </a:spcBef>
        <a:spcAft>
          <a:spcPct val="0"/>
        </a:spcAft>
        <a:buClr>
          <a:schemeClr val="hlink"/>
        </a:buClr>
        <a:buFont typeface="Wingdings" pitchFamily="2" charset="2"/>
        <a:buChar char="§"/>
        <a:defRPr sz="1600">
          <a:solidFill>
            <a:schemeClr val="tx2"/>
          </a:solidFill>
          <a:latin typeface="+mn-lt"/>
        </a:defRPr>
      </a:lvl7pPr>
      <a:lvl8pPr marL="3429000" indent="-228600" algn="l" rtl="0" fontAlgn="base">
        <a:lnSpc>
          <a:spcPct val="150000"/>
        </a:lnSpc>
        <a:spcBef>
          <a:spcPct val="20000"/>
        </a:spcBef>
        <a:spcAft>
          <a:spcPct val="0"/>
        </a:spcAft>
        <a:buClr>
          <a:schemeClr val="hlink"/>
        </a:buClr>
        <a:buFont typeface="Wingdings" pitchFamily="2" charset="2"/>
        <a:buChar char="§"/>
        <a:defRPr sz="1600">
          <a:solidFill>
            <a:schemeClr val="tx2"/>
          </a:solidFill>
          <a:latin typeface="+mn-lt"/>
        </a:defRPr>
      </a:lvl8pPr>
      <a:lvl9pPr marL="3886200" indent="-228600" algn="l" rtl="0" fontAlgn="base">
        <a:lnSpc>
          <a:spcPct val="150000"/>
        </a:lnSpc>
        <a:spcBef>
          <a:spcPct val="20000"/>
        </a:spcBef>
        <a:spcAft>
          <a:spcPct val="0"/>
        </a:spcAft>
        <a:buClr>
          <a:schemeClr val="hlink"/>
        </a:buClr>
        <a:buFont typeface="Wingdings" pitchFamily="2" charset="2"/>
        <a:buChar char="§"/>
        <a:defRPr sz="1600">
          <a:solidFill>
            <a:schemeClr val="tx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9.jpeg"/><Relationship Id="rId7" Type="http://schemas.openxmlformats.org/officeDocument/2006/relationships/hyperlink" Target="http://www.google.co.uk/url?sa=i&amp;rct=j&amp;q=&amp;esrc=s&amp;source=images&amp;cd=&amp;cad=rja&amp;uact=8&amp;ved=0ahUKEwjOi7zkv7fSAhVLWCwKHY2-BPkQjRwIBw&amp;url=http://www.merseygateway.co.uk/2015/04/drivers-in-runcorn-urged-to-take-extra-care-through-expressway-roadworks/&amp;psig=AFQjCNFqpHgscsoycYH3kJ51GAKzghjT3w&amp;ust=1488532956795433" TargetMode="External"/><Relationship Id="rId2" Type="http://schemas.openxmlformats.org/officeDocument/2006/relationships/hyperlink" Target="http://www.google.co.uk/url?sa=i&amp;rct=j&amp;q=&amp;esrc=s&amp;source=images&amp;cd=&amp;cad=rja&amp;uact=8&amp;ved=0ahUKEwiHkujIv7fSAhXBCSwKHXdkA00QjRwIBw&amp;url=http://www.liverpoolecho.co.uk/news/three-month-road-closure-coming-12313354&amp;psig=AFQjCNFqpHgscsoycYH3kJ51GAKzghjT3w&amp;ust=1488532956795433" TargetMode="Externa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hyperlink" Target="https://www.google.co.uk/url?sa=i&amp;rct=j&amp;q=&amp;esrc=s&amp;source=images&amp;cd=&amp;cad=rja&amp;uact=8&amp;ved=0ahUKEwjj4ryQwLfSAhWBVSwKHWXeCgQQjRwIBw&amp;url=https://twitter.com/merseygateway/status/770516476671451141&amp;psig=AFQjCNFqpHgscsoycYH3kJ51GAKzghjT3w&amp;ust=1488532956795433" TargetMode="External"/><Relationship Id="rId4" Type="http://schemas.openxmlformats.org/officeDocument/2006/relationships/image" Target="../media/image10.jpeg"/><Relationship Id="rId9" Type="http://schemas.openxmlformats.org/officeDocument/2006/relationships/image" Target="../media/image13.jpeg"/></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jpeg"/><Relationship Id="rId3" Type="http://schemas.openxmlformats.org/officeDocument/2006/relationships/image" Target="../media/image16.png"/><Relationship Id="rId7" Type="http://schemas.openxmlformats.org/officeDocument/2006/relationships/image" Target="../media/image20.jpeg"/><Relationship Id="rId12" Type="http://schemas.openxmlformats.org/officeDocument/2006/relationships/image" Target="../media/image25.jpe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9.jpe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jpeg"/><Relationship Id="rId4" Type="http://schemas.openxmlformats.org/officeDocument/2006/relationships/image" Target="../media/image17.png"/><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ctrTitle"/>
          </p:nvPr>
        </p:nvSpPr>
        <p:spPr>
          <a:xfrm>
            <a:off x="1371600" y="4846638"/>
            <a:ext cx="7772400" cy="619125"/>
          </a:xfrm>
        </p:spPr>
        <p:txBody>
          <a:bodyPr/>
          <a:lstStyle/>
          <a:p>
            <a:pPr algn="ctr" eaLnBrk="1" hangingPunct="1"/>
            <a:r>
              <a:rPr lang="en-GB" sz="2000" dirty="0" smtClean="0"/>
              <a:t>Remote Sampling Forum II  - Introduction</a:t>
            </a:r>
          </a:p>
        </p:txBody>
      </p:sp>
      <p:sp>
        <p:nvSpPr>
          <p:cNvPr id="9219" name="Rectangle 3"/>
          <p:cNvSpPr>
            <a:spLocks noGrp="1" noChangeArrowheads="1"/>
          </p:cNvSpPr>
          <p:nvPr>
            <p:ph type="subTitle" idx="1"/>
          </p:nvPr>
        </p:nvSpPr>
        <p:spPr>
          <a:xfrm>
            <a:off x="1497724" y="5522913"/>
            <a:ext cx="6796088" cy="1090612"/>
          </a:xfrm>
        </p:spPr>
        <p:txBody>
          <a:bodyPr/>
          <a:lstStyle/>
          <a:p>
            <a:pPr algn="ctr" eaLnBrk="1" hangingPunct="1">
              <a:lnSpc>
                <a:spcPct val="105000"/>
              </a:lnSpc>
            </a:pPr>
            <a:r>
              <a:rPr lang="en-GB" sz="1800" dirty="0" smtClean="0"/>
              <a:t>RSF-II Kevin Jones CSols Ltd March 2017</a:t>
            </a:r>
            <a:br>
              <a:rPr lang="en-GB" sz="1800" dirty="0" smtClean="0"/>
            </a:br>
            <a:r>
              <a:rPr lang="en-GB" sz="1400" dirty="0" smtClean="0"/>
              <a:t/>
            </a:r>
            <a:br>
              <a:rPr lang="en-GB" sz="1400" dirty="0" smtClean="0"/>
            </a:br>
            <a:r>
              <a:rPr lang="en-GB" sz="1400" dirty="0" smtClean="0"/>
              <a:t>Commercial in confidence</a:t>
            </a:r>
          </a:p>
          <a:p>
            <a:pPr algn="ctr" eaLnBrk="1" hangingPunct="1">
              <a:lnSpc>
                <a:spcPct val="105000"/>
              </a:lnSpc>
            </a:pPr>
            <a:endParaRPr lang="en-GB" sz="1800" dirty="0" smtClean="0"/>
          </a:p>
        </p:txBody>
      </p:sp>
    </p:spTree>
  </p:cSld>
  <p:clrMapOvr>
    <a:masterClrMapping/>
  </p:clrMapOvr>
  <p:transition advTm="1000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1814" y="1120861"/>
            <a:ext cx="8552804" cy="5066387"/>
          </a:xfrm>
          <a:prstGeom prst="rect">
            <a:avLst/>
          </a:prstGeom>
        </p:spPr>
        <p:txBody>
          <a:bodyPr wrap="square">
            <a:spAutoFit/>
          </a:bodyPr>
          <a:lstStyle/>
          <a:p>
            <a:r>
              <a:rPr lang="en-GB" sz="1400" b="1" dirty="0" smtClean="0">
                <a:latin typeface="+mj-lt"/>
              </a:rPr>
              <a:t>09:45-10:00 </a:t>
            </a:r>
            <a:r>
              <a:rPr lang="en-GB" sz="1400" dirty="0" smtClean="0">
                <a:latin typeface="+mj-lt"/>
              </a:rPr>
              <a:t>	</a:t>
            </a:r>
            <a:r>
              <a:rPr lang="en-GB" sz="1400" b="1" dirty="0" smtClean="0">
                <a:latin typeface="+mj-lt"/>
              </a:rPr>
              <a:t>Registration </a:t>
            </a:r>
            <a:r>
              <a:rPr lang="en-GB" sz="1400" b="1" dirty="0">
                <a:latin typeface="+mj-lt"/>
              </a:rPr>
              <a:t>and coffee</a:t>
            </a:r>
          </a:p>
          <a:p>
            <a:r>
              <a:rPr lang="en-GB" sz="1400" b="1" dirty="0" smtClean="0">
                <a:latin typeface="+mj-lt"/>
              </a:rPr>
              <a:t/>
            </a:r>
            <a:br>
              <a:rPr lang="en-GB" sz="1400" b="1" dirty="0" smtClean="0">
                <a:latin typeface="+mj-lt"/>
              </a:rPr>
            </a:br>
            <a:r>
              <a:rPr lang="en-GB" sz="1400" b="1" dirty="0" smtClean="0">
                <a:latin typeface="+mj-lt"/>
              </a:rPr>
              <a:t>10:00-10:05 	Welcome </a:t>
            </a:r>
            <a:r>
              <a:rPr lang="en-GB" sz="1400" b="1" dirty="0">
                <a:latin typeface="+mj-lt"/>
              </a:rPr>
              <a:t>and introductions </a:t>
            </a:r>
            <a:r>
              <a:rPr lang="en-GB" sz="1400" b="1" dirty="0" smtClean="0">
                <a:latin typeface="+mj-lt"/>
              </a:rPr>
              <a:t>			Kevin </a:t>
            </a:r>
            <a:r>
              <a:rPr lang="en-GB" sz="1400" b="1" dirty="0">
                <a:latin typeface="+mj-lt"/>
              </a:rPr>
              <a:t>Jones, CSols</a:t>
            </a:r>
          </a:p>
          <a:p>
            <a:r>
              <a:rPr lang="en-GB" sz="1400" b="1" dirty="0" smtClean="0">
                <a:latin typeface="+mj-lt"/>
              </a:rPr>
              <a:t/>
            </a:r>
            <a:br>
              <a:rPr lang="en-GB" sz="1400" b="1" dirty="0" smtClean="0">
                <a:latin typeface="+mj-lt"/>
              </a:rPr>
            </a:br>
            <a:r>
              <a:rPr lang="en-GB" sz="1400" b="1" dirty="0" smtClean="0">
                <a:latin typeface="+mj-lt"/>
              </a:rPr>
              <a:t>10:20-10:40 	What’s new with Remote Sampler in 2017		</a:t>
            </a:r>
            <a:r>
              <a:rPr lang="en-GB" sz="1400" dirty="0" smtClean="0">
                <a:latin typeface="+mj-lt"/>
              </a:rPr>
              <a:t>Sam Goddard, CSols</a:t>
            </a:r>
            <a:endParaRPr lang="en-GB" sz="1400" b="1" dirty="0" smtClean="0">
              <a:latin typeface="+mj-lt"/>
            </a:endParaRPr>
          </a:p>
          <a:p>
            <a:r>
              <a:rPr lang="en-GB" sz="1400" dirty="0">
                <a:latin typeface="+mj-lt"/>
              </a:rPr>
              <a:t>	</a:t>
            </a:r>
            <a:r>
              <a:rPr lang="en-GB" sz="1400" dirty="0" smtClean="0">
                <a:latin typeface="+mj-lt"/>
              </a:rPr>
              <a:t>                   - Cloud and new device support</a:t>
            </a:r>
            <a:r>
              <a:rPr lang="en-GB" sz="1400" b="1" dirty="0" smtClean="0">
                <a:latin typeface="+mj-lt"/>
              </a:rPr>
              <a:t> </a:t>
            </a:r>
            <a:r>
              <a:rPr lang="en-GB" sz="1400" dirty="0" smtClean="0">
                <a:latin typeface="+mj-lt"/>
              </a:rPr>
              <a:t>		</a:t>
            </a:r>
            <a:r>
              <a:rPr lang="en-GB" sz="1400" b="1" dirty="0" smtClean="0">
                <a:latin typeface="+mj-lt"/>
              </a:rPr>
              <a:t/>
            </a:r>
            <a:br>
              <a:rPr lang="en-GB" sz="1400" b="1" dirty="0" smtClean="0">
                <a:latin typeface="+mj-lt"/>
              </a:rPr>
            </a:br>
            <a:endParaRPr lang="en-GB" sz="1400" b="1" dirty="0">
              <a:latin typeface="+mj-lt"/>
            </a:endParaRPr>
          </a:p>
          <a:p>
            <a:r>
              <a:rPr lang="en-GB" sz="1400" b="1" dirty="0" smtClean="0">
                <a:latin typeface="+mj-lt"/>
              </a:rPr>
              <a:t>10.30 -10.50    	Coffee</a:t>
            </a:r>
          </a:p>
          <a:p>
            <a:r>
              <a:rPr lang="en-GB" sz="1400" b="1" dirty="0" smtClean="0">
                <a:latin typeface="+mj-lt"/>
              </a:rPr>
              <a:t>10:50 -11:30	</a:t>
            </a:r>
            <a:r>
              <a:rPr lang="en-GB" sz="1400" dirty="0" smtClean="0">
                <a:latin typeface="+mj-lt"/>
              </a:rPr>
              <a:t>Hands on workshop – Product demonstrations 	All</a:t>
            </a:r>
          </a:p>
          <a:p>
            <a:r>
              <a:rPr lang="en-GB" sz="1400" dirty="0" smtClean="0">
                <a:latin typeface="+mj-lt"/>
              </a:rPr>
              <a:t>		and a chance to get hands on with handheld </a:t>
            </a:r>
            <a:br>
              <a:rPr lang="en-GB" sz="1400" dirty="0" smtClean="0">
                <a:latin typeface="+mj-lt"/>
              </a:rPr>
            </a:br>
            <a:r>
              <a:rPr lang="en-GB" sz="1400" dirty="0" smtClean="0">
                <a:latin typeface="+mj-lt"/>
              </a:rPr>
              <a:t>		Remote Sampler devices</a:t>
            </a:r>
            <a:endParaRPr lang="en-GB" sz="1400" b="1" dirty="0">
              <a:latin typeface="+mj-lt"/>
            </a:endParaRPr>
          </a:p>
          <a:p>
            <a:r>
              <a:rPr lang="en-GB" sz="1400" b="1" dirty="0" smtClean="0">
                <a:latin typeface="+mj-lt"/>
              </a:rPr>
              <a:t>					</a:t>
            </a:r>
            <a:br>
              <a:rPr lang="en-GB" sz="1400" b="1" dirty="0" smtClean="0">
                <a:latin typeface="+mj-lt"/>
              </a:rPr>
            </a:br>
            <a:r>
              <a:rPr lang="en-GB" sz="1400" b="1" dirty="0" smtClean="0">
                <a:latin typeface="+mj-lt"/>
              </a:rPr>
              <a:t>11:30-12:00</a:t>
            </a:r>
            <a:r>
              <a:rPr lang="en-GB" sz="1400" b="1" dirty="0">
                <a:latin typeface="+mj-lt"/>
              </a:rPr>
              <a:t>	</a:t>
            </a:r>
            <a:r>
              <a:rPr lang="en-GB" sz="1400" dirty="0" smtClean="0">
                <a:latin typeface="+mj-lt"/>
              </a:rPr>
              <a:t>New device implementation &amp; remote		</a:t>
            </a:r>
            <a:r>
              <a:rPr lang="en-GB" sz="1400" dirty="0" smtClean="0"/>
              <a:t> </a:t>
            </a:r>
            <a:r>
              <a:rPr lang="en-GB" sz="1400" dirty="0" smtClean="0">
                <a:latin typeface="+mj-lt"/>
              </a:rPr>
              <a:t>Kevin Thomas </a:t>
            </a:r>
          </a:p>
          <a:p>
            <a:r>
              <a:rPr lang="en-GB" sz="1400" dirty="0" smtClean="0">
                <a:latin typeface="+mj-lt"/>
              </a:rPr>
              <a:t> 		support options 				 Spirit Data Capture </a:t>
            </a:r>
            <a:endParaRPr lang="en-GB" sz="1400" b="1" dirty="0">
              <a:latin typeface="+mj-lt"/>
            </a:endParaRPr>
          </a:p>
          <a:p>
            <a:r>
              <a:rPr lang="en-GB" sz="1400" b="1" dirty="0" smtClean="0">
                <a:latin typeface="+mj-lt"/>
              </a:rPr>
              <a:t>			</a:t>
            </a:r>
            <a:br>
              <a:rPr lang="en-GB" sz="1400" b="1" dirty="0" smtClean="0">
                <a:latin typeface="+mj-lt"/>
              </a:rPr>
            </a:br>
            <a:r>
              <a:rPr lang="en-GB" sz="1400" b="1" dirty="0" smtClean="0">
                <a:latin typeface="+mj-lt"/>
              </a:rPr>
              <a:t>12:00-13:00 	</a:t>
            </a:r>
            <a:r>
              <a:rPr lang="en-GB" sz="1400" dirty="0" smtClean="0">
                <a:latin typeface="+mj-lt"/>
              </a:rPr>
              <a:t>Lunch</a:t>
            </a:r>
            <a:endParaRPr lang="en-GB" sz="1400" b="1" dirty="0">
              <a:latin typeface="+mj-lt"/>
            </a:endParaRPr>
          </a:p>
          <a:p>
            <a:r>
              <a:rPr lang="en-GB" sz="1050" b="1" dirty="0" smtClean="0">
                <a:latin typeface="Century Gothic" pitchFamily="34" charset="0"/>
              </a:rPr>
              <a:t/>
            </a:r>
            <a:br>
              <a:rPr lang="en-GB" sz="1050" b="1" dirty="0" smtClean="0">
                <a:latin typeface="Century Gothic" pitchFamily="34" charset="0"/>
              </a:rPr>
            </a:br>
            <a:endParaRPr lang="en-GB" sz="1050" b="1" dirty="0">
              <a:latin typeface="Century Gothic" pitchFamily="34" charset="0"/>
            </a:endParaRPr>
          </a:p>
          <a:p>
            <a:endParaRPr lang="en-GB" sz="1050" dirty="0">
              <a:latin typeface="Century Gothic" pitchFamily="34" charset="0"/>
            </a:endParaRPr>
          </a:p>
        </p:txBody>
      </p:sp>
      <p:sp>
        <p:nvSpPr>
          <p:cNvPr id="3" name="Rectangle 2"/>
          <p:cNvSpPr/>
          <p:nvPr/>
        </p:nvSpPr>
        <p:spPr>
          <a:xfrm>
            <a:off x="1077206" y="292784"/>
            <a:ext cx="2383986" cy="542200"/>
          </a:xfrm>
          <a:prstGeom prst="rect">
            <a:avLst/>
          </a:prstGeom>
        </p:spPr>
        <p:txBody>
          <a:bodyPr wrap="none">
            <a:spAutoFit/>
          </a:bodyPr>
          <a:lstStyle/>
          <a:p>
            <a:r>
              <a:rPr lang="en-GB" sz="2800" dirty="0" smtClean="0">
                <a:solidFill>
                  <a:schemeClr val="accent3"/>
                </a:solidFill>
                <a:latin typeface="Century Gothic" pitchFamily="34" charset="0"/>
              </a:rPr>
              <a:t>Agenda am.</a:t>
            </a:r>
            <a:endParaRPr lang="en-GB" sz="2800" dirty="0">
              <a:solidFill>
                <a:schemeClr val="accent3"/>
              </a:solidFill>
              <a:latin typeface="Century Gothic"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7504" y="1169216"/>
            <a:ext cx="8208912" cy="5144485"/>
          </a:xfrm>
          <a:prstGeom prst="rect">
            <a:avLst/>
          </a:prstGeom>
        </p:spPr>
        <p:txBody>
          <a:bodyPr wrap="square">
            <a:spAutoFit/>
          </a:bodyPr>
          <a:lstStyle/>
          <a:p>
            <a:r>
              <a:rPr lang="en-GB" sz="1400" b="1" dirty="0" smtClean="0">
                <a:latin typeface="Century Gothic" pitchFamily="34" charset="0"/>
              </a:rPr>
              <a:t>13:00-13:20  	User talk				</a:t>
            </a:r>
            <a:r>
              <a:rPr lang="en-GB" sz="1400" dirty="0" smtClean="0">
                <a:latin typeface="Century Gothic" pitchFamily="34" charset="0"/>
              </a:rPr>
              <a:t>Gareth Maxwell, LIMS and 						Compliance Manager, 						Northern Ireland Water </a:t>
            </a:r>
            <a:endParaRPr lang="en-GB" sz="1400" b="1" dirty="0" smtClean="0">
              <a:latin typeface="Century Gothic" pitchFamily="34" charset="0"/>
            </a:endParaRPr>
          </a:p>
          <a:p>
            <a:r>
              <a:rPr lang="en-GB" sz="1400" dirty="0" smtClean="0">
                <a:latin typeface="Century Gothic" pitchFamily="34" charset="0"/>
              </a:rPr>
              <a:t/>
            </a:r>
            <a:br>
              <a:rPr lang="en-GB" sz="1400" dirty="0" smtClean="0">
                <a:latin typeface="Century Gothic" pitchFamily="34" charset="0"/>
              </a:rPr>
            </a:br>
            <a:r>
              <a:rPr lang="en-GB" sz="1400" b="1" dirty="0" smtClean="0">
                <a:latin typeface="Century Gothic" pitchFamily="34" charset="0"/>
              </a:rPr>
              <a:t>13:20-13:40 	</a:t>
            </a:r>
            <a:r>
              <a:rPr lang="en-GB" sz="1400" dirty="0" smtClean="0">
                <a:latin typeface="Century Gothic" pitchFamily="34" charset="0"/>
              </a:rPr>
              <a:t>User talk				</a:t>
            </a:r>
            <a:r>
              <a:rPr lang="en-GB" sz="1400" dirty="0" smtClean="0">
                <a:latin typeface="+mj-lt"/>
              </a:rPr>
              <a:t>Remote Sampler at 							Northumbrian Water</a:t>
            </a:r>
          </a:p>
          <a:p>
            <a:r>
              <a:rPr lang="en-GB" sz="1400" b="1" dirty="0" smtClean="0">
                <a:latin typeface="+mj-lt"/>
              </a:rPr>
              <a:t> </a:t>
            </a:r>
            <a:r>
              <a:rPr lang="en-GB" sz="1400" b="1" dirty="0" smtClean="0">
                <a:latin typeface="Century Gothic" pitchFamily="34" charset="0"/>
              </a:rPr>
              <a:t>	</a:t>
            </a:r>
            <a:endParaRPr lang="en-GB" sz="1400" b="1" dirty="0">
              <a:latin typeface="Century Gothic" pitchFamily="34" charset="0"/>
            </a:endParaRPr>
          </a:p>
          <a:p>
            <a:r>
              <a:rPr lang="en-GB" sz="1400" b="1" dirty="0" smtClean="0">
                <a:latin typeface="+mj-lt"/>
              </a:rPr>
              <a:t>14:40-14:10 	</a:t>
            </a:r>
            <a:r>
              <a:rPr lang="en-GB" sz="1400" dirty="0" smtClean="0">
                <a:latin typeface="+mj-lt"/>
              </a:rPr>
              <a:t>Introduction to RFID, Bottle/		Frits van </a:t>
            </a:r>
            <a:r>
              <a:rPr lang="en-GB" sz="1400" dirty="0" err="1" smtClean="0">
                <a:latin typeface="+mj-lt"/>
              </a:rPr>
              <a:t>Calker</a:t>
            </a:r>
            <a:r>
              <a:rPr lang="en-GB" sz="1400" dirty="0" smtClean="0">
                <a:latin typeface="+mj-lt"/>
              </a:rPr>
              <a:t>, </a:t>
            </a:r>
            <a:r>
              <a:rPr lang="en-GB" sz="1400" dirty="0" err="1" smtClean="0">
                <a:latin typeface="+mj-lt"/>
              </a:rPr>
              <a:t>RFIDdirect</a:t>
            </a:r>
            <a:r>
              <a:rPr lang="en-GB" sz="1400" dirty="0" smtClean="0">
                <a:latin typeface="+mj-lt"/>
              </a:rPr>
              <a:t> 		crate scanning using RFID technology 	Ltd, Keith Huxford, CSols , 						Cedric Mochon, CSols </a:t>
            </a:r>
            <a:br>
              <a:rPr lang="en-GB" sz="1400" dirty="0" smtClean="0">
                <a:latin typeface="+mj-lt"/>
              </a:rPr>
            </a:br>
            <a:r>
              <a:rPr lang="en-GB" sz="1400" dirty="0" smtClean="0">
                <a:latin typeface="+mj-lt"/>
              </a:rPr>
              <a:t>					</a:t>
            </a:r>
            <a:r>
              <a:rPr lang="en-GB" sz="1400" b="1" dirty="0" smtClean="0">
                <a:latin typeface="Century Gothic" pitchFamily="34" charset="0"/>
              </a:rPr>
              <a:t/>
            </a:r>
            <a:br>
              <a:rPr lang="en-GB" sz="1400" b="1" dirty="0" smtClean="0">
                <a:latin typeface="Century Gothic" pitchFamily="34" charset="0"/>
              </a:rPr>
            </a:br>
            <a:r>
              <a:rPr lang="en-GB" sz="1400" b="1" dirty="0" smtClean="0">
                <a:latin typeface="Century Gothic" pitchFamily="34" charset="0"/>
              </a:rPr>
              <a:t>14:10-14:45 	</a:t>
            </a:r>
            <a:r>
              <a:rPr lang="en-GB" sz="1400" dirty="0" smtClean="0">
                <a:latin typeface="+mj-lt"/>
              </a:rPr>
              <a:t>Vertical Audits, Traceability, Field AQCs </a:t>
            </a:r>
            <a:r>
              <a:rPr lang="en-GB" sz="1400" dirty="0" smtClean="0">
                <a:latin typeface="Century Gothic" pitchFamily="34" charset="0"/>
              </a:rPr>
              <a:t>	Kevin Jones, CSols</a:t>
            </a:r>
            <a:endParaRPr lang="en-GB" sz="1400" b="1" dirty="0">
              <a:latin typeface="Century Gothic" pitchFamily="34" charset="0"/>
            </a:endParaRPr>
          </a:p>
          <a:p>
            <a:r>
              <a:rPr lang="en-GB" sz="1400" dirty="0" smtClean="0">
                <a:latin typeface="Century Gothic" pitchFamily="34" charset="0"/>
              </a:rPr>
              <a:t>	</a:t>
            </a:r>
            <a:r>
              <a:rPr lang="en-GB" sz="1400" b="1" dirty="0" smtClean="0">
                <a:latin typeface="Century Gothic" pitchFamily="34" charset="0"/>
              </a:rPr>
              <a:t>	</a:t>
            </a:r>
            <a:r>
              <a:rPr lang="en-GB" sz="1400" dirty="0" smtClean="0">
                <a:latin typeface="Century Gothic" pitchFamily="34" charset="0"/>
              </a:rPr>
              <a:t/>
            </a:r>
            <a:br>
              <a:rPr lang="en-GB" sz="1400" dirty="0" smtClean="0">
                <a:latin typeface="Century Gothic" pitchFamily="34" charset="0"/>
              </a:rPr>
            </a:br>
            <a:r>
              <a:rPr lang="en-GB" sz="1400" b="1" dirty="0" smtClean="0">
                <a:latin typeface="Century Gothic" pitchFamily="34" charset="0"/>
              </a:rPr>
              <a:t>14:45-15:15 	Remote </a:t>
            </a:r>
            <a:r>
              <a:rPr lang="en-GB" sz="1400" b="1" dirty="0">
                <a:latin typeface="Century Gothic" pitchFamily="34" charset="0"/>
              </a:rPr>
              <a:t>Sampler </a:t>
            </a:r>
            <a:r>
              <a:rPr lang="en-GB" sz="1400" dirty="0" smtClean="0">
                <a:latin typeface="Century Gothic" pitchFamily="34" charset="0"/>
              </a:rPr>
              <a:t>Enhancements	</a:t>
            </a:r>
            <a:r>
              <a:rPr lang="en-GB" sz="1400" b="1" dirty="0" smtClean="0">
                <a:latin typeface="Century Gothic" pitchFamily="34" charset="0"/>
              </a:rPr>
              <a:t> Kevin </a:t>
            </a:r>
            <a:r>
              <a:rPr lang="en-GB" sz="1400" b="1" dirty="0">
                <a:latin typeface="Century Gothic" pitchFamily="34" charset="0"/>
              </a:rPr>
              <a:t>Jones, CSols</a:t>
            </a:r>
          </a:p>
          <a:p>
            <a:endParaRPr lang="en-GB" sz="1400" b="1" dirty="0" smtClean="0">
              <a:latin typeface="Century Gothic" pitchFamily="34" charset="0"/>
            </a:endParaRPr>
          </a:p>
          <a:p>
            <a:r>
              <a:rPr lang="en-GB" sz="1400" b="1" dirty="0" smtClean="0">
                <a:latin typeface="Century Gothic" pitchFamily="34" charset="0"/>
              </a:rPr>
              <a:t>15:15-15:30 	</a:t>
            </a:r>
            <a:r>
              <a:rPr lang="en-GB" sz="1400" dirty="0" smtClean="0">
                <a:latin typeface="Century Gothic" pitchFamily="34" charset="0"/>
              </a:rPr>
              <a:t>Coffee</a:t>
            </a:r>
          </a:p>
          <a:p>
            <a:r>
              <a:rPr lang="en-GB" sz="1400" b="1" dirty="0" smtClean="0">
                <a:latin typeface="Century Gothic" pitchFamily="34" charset="0"/>
              </a:rPr>
              <a:t>			</a:t>
            </a:r>
          </a:p>
          <a:p>
            <a:r>
              <a:rPr lang="en-GB" sz="1400" dirty="0" smtClean="0">
                <a:latin typeface="Century Gothic" pitchFamily="34" charset="0"/>
              </a:rPr>
              <a:t>15:30</a:t>
            </a:r>
            <a:r>
              <a:rPr lang="en-GB" sz="1400" b="1" dirty="0" smtClean="0">
                <a:latin typeface="Century Gothic" pitchFamily="34" charset="0"/>
              </a:rPr>
              <a:t>-15:45 	</a:t>
            </a:r>
            <a:r>
              <a:rPr lang="en-GB" sz="1400" dirty="0" smtClean="0">
                <a:latin typeface="Century Gothic" pitchFamily="34" charset="0"/>
              </a:rPr>
              <a:t>Q&amp;A and wrap up/Further demonstrations 	All</a:t>
            </a:r>
            <a:br>
              <a:rPr lang="en-GB" sz="1400" dirty="0" smtClean="0">
                <a:latin typeface="Century Gothic" pitchFamily="34" charset="0"/>
              </a:rPr>
            </a:br>
            <a:r>
              <a:rPr lang="en-GB" sz="1400" dirty="0" smtClean="0">
                <a:latin typeface="Century Gothic" pitchFamily="34" charset="0"/>
              </a:rPr>
              <a:t>		on demand</a:t>
            </a:r>
            <a:endParaRPr lang="en-GB" sz="1400" dirty="0">
              <a:latin typeface="Century Gothic" pitchFamily="34" charset="0"/>
            </a:endParaRPr>
          </a:p>
        </p:txBody>
      </p:sp>
      <p:sp>
        <p:nvSpPr>
          <p:cNvPr id="3" name="Rectangle 2"/>
          <p:cNvSpPr/>
          <p:nvPr/>
        </p:nvSpPr>
        <p:spPr>
          <a:xfrm>
            <a:off x="1077206" y="292784"/>
            <a:ext cx="2383986" cy="587853"/>
          </a:xfrm>
          <a:prstGeom prst="rect">
            <a:avLst/>
          </a:prstGeom>
        </p:spPr>
        <p:txBody>
          <a:bodyPr wrap="none">
            <a:spAutoFit/>
          </a:bodyPr>
          <a:lstStyle/>
          <a:p>
            <a:r>
              <a:rPr lang="en-GB" sz="2800" dirty="0" smtClean="0">
                <a:solidFill>
                  <a:schemeClr val="accent3"/>
                </a:solidFill>
                <a:latin typeface="Century Gothic" pitchFamily="34" charset="0"/>
              </a:rPr>
              <a:t>Agenda pm.</a:t>
            </a:r>
            <a:endParaRPr lang="en-GB" sz="2800" dirty="0">
              <a:solidFill>
                <a:schemeClr val="accent3"/>
              </a:solidFill>
              <a:latin typeface="Century Gothic"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Collatorel</a:t>
            </a:r>
            <a:endParaRPr lang="en-GB" dirty="0"/>
          </a:p>
        </p:txBody>
      </p:sp>
      <p:sp>
        <p:nvSpPr>
          <p:cNvPr id="3" name="Content Placeholder 2"/>
          <p:cNvSpPr>
            <a:spLocks noGrp="1"/>
          </p:cNvSpPr>
          <p:nvPr>
            <p:ph idx="1"/>
          </p:nvPr>
        </p:nvSpPr>
        <p:spPr/>
        <p:txBody>
          <a:bodyPr/>
          <a:lstStyle/>
          <a:p>
            <a:r>
              <a:rPr lang="en-GB" dirty="0" smtClean="0"/>
              <a:t>White papers</a:t>
            </a:r>
          </a:p>
          <a:p>
            <a:r>
              <a:rPr lang="en-GB" dirty="0" smtClean="0"/>
              <a:t>Brochures</a:t>
            </a:r>
          </a:p>
          <a:p>
            <a:r>
              <a:rPr lang="en-GB" dirty="0" smtClean="0"/>
              <a:t>Enhancement list</a:t>
            </a:r>
          </a:p>
          <a:p>
            <a:endParaRPr lang="en-GB" dirty="0" smtClean="0"/>
          </a:p>
          <a:p>
            <a:endParaRPr lang="en-GB" dirty="0" smtClean="0"/>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94288" y="274123"/>
            <a:ext cx="2557110" cy="587853"/>
          </a:xfrm>
          <a:prstGeom prst="rect">
            <a:avLst/>
          </a:prstGeom>
        </p:spPr>
        <p:txBody>
          <a:bodyPr wrap="none">
            <a:spAutoFit/>
          </a:bodyPr>
          <a:lstStyle/>
          <a:p>
            <a:r>
              <a:rPr lang="en-GB" sz="2800" b="0" dirty="0" smtClean="0">
                <a:solidFill>
                  <a:schemeClr val="accent3"/>
                </a:solidFill>
                <a:latin typeface="+mj-lt"/>
              </a:rPr>
              <a:t>Forum – why?</a:t>
            </a:r>
            <a:endParaRPr lang="en-GB" sz="2800" b="0" dirty="0">
              <a:solidFill>
                <a:schemeClr val="accent3"/>
              </a:solidFill>
              <a:latin typeface="+mj-lt"/>
            </a:endParaRPr>
          </a:p>
        </p:txBody>
      </p:sp>
      <p:sp>
        <p:nvSpPr>
          <p:cNvPr id="5" name="Content Placeholder 2"/>
          <p:cNvSpPr>
            <a:spLocks noGrp="1"/>
          </p:cNvSpPr>
          <p:nvPr>
            <p:ph idx="1"/>
          </p:nvPr>
        </p:nvSpPr>
        <p:spPr>
          <a:xfrm>
            <a:off x="759848" y="1173025"/>
            <a:ext cx="7570237" cy="4596881"/>
          </a:xfrm>
        </p:spPr>
        <p:txBody>
          <a:bodyPr/>
          <a:lstStyle/>
          <a:p>
            <a:r>
              <a:rPr lang="en-GB" sz="2000" dirty="0" smtClean="0"/>
              <a:t>Technologies have progressed and are waiting to be used in this setting, in particular, mobile technologies, RFID tagging and cloud computing</a:t>
            </a:r>
          </a:p>
          <a:p>
            <a:r>
              <a:rPr lang="en-GB" sz="2000" dirty="0" smtClean="0"/>
              <a:t>Globally Laboratories spend almost $100B pa on Instruments, consumables, and all the other items needed to make them operate smoothly. Add in employees, buildings, taxes and all the other costs, then the number must be closer to $500B</a:t>
            </a:r>
            <a:r>
              <a:rPr lang="en-GB" dirty="0" smtClean="0"/>
              <a:t>.</a:t>
            </a:r>
            <a:endParaRPr lang="en-GB"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94288" y="274123"/>
            <a:ext cx="5742278" cy="587853"/>
          </a:xfrm>
          <a:prstGeom prst="rect">
            <a:avLst/>
          </a:prstGeom>
        </p:spPr>
        <p:txBody>
          <a:bodyPr wrap="none">
            <a:spAutoFit/>
          </a:bodyPr>
          <a:lstStyle/>
          <a:p>
            <a:r>
              <a:rPr lang="en-GB" sz="2800" b="0" dirty="0" smtClean="0">
                <a:solidFill>
                  <a:schemeClr val="accent3"/>
                </a:solidFill>
                <a:latin typeface="+mj-lt"/>
              </a:rPr>
              <a:t>Forum – why? Cloud computing</a:t>
            </a:r>
            <a:endParaRPr lang="en-GB" sz="2800" b="0" dirty="0">
              <a:solidFill>
                <a:schemeClr val="accent3"/>
              </a:solidFill>
              <a:latin typeface="+mj-lt"/>
            </a:endParaRPr>
          </a:p>
        </p:txBody>
      </p:sp>
      <p:pic>
        <p:nvPicPr>
          <p:cNvPr id="406530" name="Picture 2"/>
          <p:cNvPicPr>
            <a:picLocks noChangeAspect="1" noChangeArrowheads="1"/>
          </p:cNvPicPr>
          <p:nvPr/>
        </p:nvPicPr>
        <p:blipFill>
          <a:blip r:embed="rId3" cstate="print"/>
          <a:srcRect/>
          <a:stretch>
            <a:fillRect/>
          </a:stretch>
        </p:blipFill>
        <p:spPr bwMode="auto">
          <a:xfrm>
            <a:off x="302693" y="1138076"/>
            <a:ext cx="2794911" cy="1931695"/>
          </a:xfrm>
          <a:prstGeom prst="rect">
            <a:avLst/>
          </a:prstGeom>
          <a:noFill/>
          <a:ln w="9525">
            <a:noFill/>
            <a:miter lim="800000"/>
            <a:headEnd/>
            <a:tailEnd/>
          </a:ln>
        </p:spPr>
      </p:pic>
      <p:pic>
        <p:nvPicPr>
          <p:cNvPr id="9" name="Picture 3"/>
          <p:cNvPicPr>
            <a:picLocks noChangeAspect="1" noChangeArrowheads="1"/>
          </p:cNvPicPr>
          <p:nvPr/>
        </p:nvPicPr>
        <p:blipFill>
          <a:blip r:embed="rId4" cstate="print"/>
          <a:srcRect/>
          <a:stretch>
            <a:fillRect/>
          </a:stretch>
        </p:blipFill>
        <p:spPr bwMode="auto">
          <a:xfrm>
            <a:off x="373224" y="3216210"/>
            <a:ext cx="2108719" cy="1720007"/>
          </a:xfrm>
          <a:prstGeom prst="rect">
            <a:avLst/>
          </a:prstGeom>
          <a:noFill/>
          <a:ln w="9525">
            <a:noFill/>
            <a:miter lim="800000"/>
            <a:headEnd/>
            <a:tailEnd/>
          </a:ln>
        </p:spPr>
      </p:pic>
      <p:pic>
        <p:nvPicPr>
          <p:cNvPr id="10" name="Picture 2" descr="bezos-law signals it's time to ditch the data center"/>
          <p:cNvPicPr>
            <a:picLocks noChangeAspect="1" noChangeArrowheads="1"/>
          </p:cNvPicPr>
          <p:nvPr/>
        </p:nvPicPr>
        <p:blipFill>
          <a:blip r:embed="rId5" cstate="print"/>
          <a:srcRect/>
          <a:stretch>
            <a:fillRect/>
          </a:stretch>
        </p:blipFill>
        <p:spPr bwMode="auto">
          <a:xfrm>
            <a:off x="3774841" y="1156386"/>
            <a:ext cx="3038028" cy="2025352"/>
          </a:xfrm>
          <a:prstGeom prst="rect">
            <a:avLst/>
          </a:prstGeom>
          <a:noFill/>
        </p:spPr>
      </p:pic>
      <p:sp>
        <p:nvSpPr>
          <p:cNvPr id="11" name="Rectangle 10"/>
          <p:cNvSpPr/>
          <p:nvPr/>
        </p:nvSpPr>
        <p:spPr>
          <a:xfrm>
            <a:off x="3877478" y="4003037"/>
            <a:ext cx="3428392" cy="2428357"/>
          </a:xfrm>
          <a:prstGeom prst="rect">
            <a:avLst/>
          </a:prstGeom>
          <a:solidFill>
            <a:schemeClr val="bg1"/>
          </a:solidFill>
          <a:ln>
            <a:solidFill>
              <a:schemeClr val="tx1"/>
            </a:solidFill>
          </a:ln>
        </p:spPr>
        <p:txBody>
          <a:bodyPr wrap="square">
            <a:spAutoFit/>
          </a:bodyPr>
          <a:lstStyle/>
          <a:p>
            <a:r>
              <a:rPr lang="en-GB" sz="1200" dirty="0" smtClean="0">
                <a:latin typeface="Century Gothic" pitchFamily="34" charset="0"/>
              </a:rPr>
              <a:t>… if Jeff </a:t>
            </a:r>
            <a:r>
              <a:rPr lang="en-GB" sz="1200" dirty="0" err="1" smtClean="0">
                <a:latin typeface="Century Gothic" pitchFamily="34" charset="0"/>
              </a:rPr>
              <a:t>Bezos</a:t>
            </a:r>
            <a:r>
              <a:rPr lang="en-GB" sz="1200" dirty="0" smtClean="0">
                <a:latin typeface="Century Gothic" pitchFamily="34" charset="0"/>
              </a:rPr>
              <a:t>’ law reflects reality, the only conclusion is that most enterprises should dump their data </a:t>
            </a:r>
            <a:r>
              <a:rPr lang="en-GB" sz="1200" dirty="0" err="1" smtClean="0">
                <a:latin typeface="Century Gothic" pitchFamily="34" charset="0"/>
              </a:rPr>
              <a:t>centers</a:t>
            </a:r>
            <a:r>
              <a:rPr lang="en-GB" sz="1200" dirty="0" smtClean="0">
                <a:latin typeface="Century Gothic" pitchFamily="34" charset="0"/>
              </a:rPr>
              <a:t> and move to the public cloud, thus saving money. Some savings occur over time by buying hardware subject to Moore’s Law, plus the fixed cost of maintenance, electrical power, cooling, building and </a:t>
            </a:r>
            <a:r>
              <a:rPr lang="en-GB" sz="1200" dirty="0" err="1" smtClean="0">
                <a:latin typeface="Century Gothic" pitchFamily="34" charset="0"/>
              </a:rPr>
              <a:t>labor</a:t>
            </a:r>
            <a:r>
              <a:rPr lang="en-GB" sz="1200" dirty="0" smtClean="0">
                <a:latin typeface="Century Gothic" pitchFamily="34" charset="0"/>
              </a:rPr>
              <a:t> to run a data </a:t>
            </a:r>
            <a:r>
              <a:rPr lang="en-GB" sz="1200" dirty="0" err="1" smtClean="0">
                <a:latin typeface="Century Gothic" pitchFamily="34" charset="0"/>
              </a:rPr>
              <a:t>center</a:t>
            </a:r>
            <a:r>
              <a:rPr lang="en-GB" sz="1200" dirty="0" smtClean="0">
                <a:latin typeface="Century Gothic" pitchFamily="34" charset="0"/>
              </a:rPr>
              <a:t>. In the end, I’ll show how prices are reduced by about 20 percent per year, cutting your bill in half every three years.</a:t>
            </a:r>
            <a:endParaRPr lang="en-GB" sz="1200" dirty="0">
              <a:latin typeface="Century Gothic" pitchFamily="34" charset="0"/>
            </a:endParaRPr>
          </a:p>
        </p:txBody>
      </p:sp>
      <p:pic>
        <p:nvPicPr>
          <p:cNvPr id="12" name="Picture 8" descr="https://gigaom2.files.wordpress.com/2014/04/screen-shot-2014-04-17-at-3-12-05-pm.png"/>
          <p:cNvPicPr>
            <a:picLocks noChangeAspect="1" noChangeArrowheads="1"/>
          </p:cNvPicPr>
          <p:nvPr/>
        </p:nvPicPr>
        <p:blipFill>
          <a:blip r:embed="rId6" cstate="print"/>
          <a:srcRect/>
          <a:stretch>
            <a:fillRect/>
          </a:stretch>
        </p:blipFill>
        <p:spPr bwMode="auto">
          <a:xfrm>
            <a:off x="6080643" y="2820019"/>
            <a:ext cx="2715206" cy="1526945"/>
          </a:xfrm>
          <a:prstGeom prst="rect">
            <a:avLst/>
          </a:prstGeom>
          <a:noFill/>
          <a:ln w="3175">
            <a:solidFill>
              <a:schemeClr val="tx1"/>
            </a:solidFill>
          </a:ln>
        </p:spPr>
      </p:pic>
      <p:sp>
        <p:nvSpPr>
          <p:cNvPr id="13" name="Rectangle 12"/>
          <p:cNvSpPr/>
          <p:nvPr/>
        </p:nvSpPr>
        <p:spPr>
          <a:xfrm>
            <a:off x="709127" y="4533357"/>
            <a:ext cx="2761861" cy="1596334"/>
          </a:xfrm>
          <a:prstGeom prst="rect">
            <a:avLst/>
          </a:prstGeom>
          <a:solidFill>
            <a:schemeClr val="bg1"/>
          </a:solidFill>
          <a:ln>
            <a:solidFill>
              <a:schemeClr val="tx1"/>
            </a:solidFill>
          </a:ln>
        </p:spPr>
        <p:txBody>
          <a:bodyPr wrap="square">
            <a:spAutoFit/>
          </a:bodyPr>
          <a:lstStyle/>
          <a:p>
            <a:r>
              <a:rPr lang="en-GB" sz="1200" dirty="0" smtClean="0">
                <a:latin typeface="+mj-lt"/>
              </a:rPr>
              <a:t>Moore's law is the observation that, over the history of computing hardware, the number of transistors on a dense integrated circuit doubles approximately every two years.</a:t>
            </a:r>
          </a:p>
          <a:p>
            <a:r>
              <a:rPr lang="en-GB" sz="1200" dirty="0" smtClean="0">
                <a:latin typeface="+mj-lt"/>
              </a:rPr>
              <a:t>- Gordon Moore, Intel</a:t>
            </a:r>
            <a:endParaRPr lang="en-GB" sz="1200" dirty="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1000"/>
                                        <p:tgtEl>
                                          <p:spTgt spid="10"/>
                                        </p:tgtEl>
                                      </p:cBhvr>
                                    </p:animEffect>
                                  </p:childTnLst>
                                </p:cTn>
                              </p:par>
                              <p:par>
                                <p:cTn id="8" presetID="5"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checkerboard(across)">
                                      <p:cBhvr>
                                        <p:cTn id="10" dur="1000"/>
                                        <p:tgtEl>
                                          <p:spTgt spid="12"/>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checkerboard(across)">
                                      <p:cBhvr>
                                        <p:cTn id="13"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94288" y="274123"/>
            <a:ext cx="6203942" cy="587853"/>
          </a:xfrm>
          <a:prstGeom prst="rect">
            <a:avLst/>
          </a:prstGeom>
        </p:spPr>
        <p:txBody>
          <a:bodyPr wrap="none">
            <a:spAutoFit/>
          </a:bodyPr>
          <a:lstStyle/>
          <a:p>
            <a:r>
              <a:rPr lang="en-GB" sz="2800" b="0" dirty="0" smtClean="0">
                <a:solidFill>
                  <a:schemeClr val="accent3"/>
                </a:solidFill>
                <a:latin typeface="+mj-lt"/>
              </a:rPr>
              <a:t>Forum – why? Mobile technologies</a:t>
            </a:r>
            <a:endParaRPr lang="en-GB" sz="2800" b="0" dirty="0">
              <a:solidFill>
                <a:schemeClr val="accent3"/>
              </a:solidFill>
              <a:latin typeface="+mj-lt"/>
            </a:endParaRPr>
          </a:p>
        </p:txBody>
      </p:sp>
      <p:pic>
        <p:nvPicPr>
          <p:cNvPr id="67585" name="Picture 1"/>
          <p:cNvPicPr>
            <a:picLocks noChangeAspect="1" noChangeArrowheads="1"/>
          </p:cNvPicPr>
          <p:nvPr/>
        </p:nvPicPr>
        <p:blipFill>
          <a:blip r:embed="rId2" cstate="print"/>
          <a:srcRect/>
          <a:stretch>
            <a:fillRect/>
          </a:stretch>
        </p:blipFill>
        <p:spPr bwMode="auto">
          <a:xfrm>
            <a:off x="1055076" y="1128063"/>
            <a:ext cx="6613381" cy="491225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94288" y="274123"/>
            <a:ext cx="4883068" cy="587853"/>
          </a:xfrm>
          <a:prstGeom prst="rect">
            <a:avLst/>
          </a:prstGeom>
        </p:spPr>
        <p:txBody>
          <a:bodyPr wrap="none">
            <a:spAutoFit/>
          </a:bodyPr>
          <a:lstStyle/>
          <a:p>
            <a:r>
              <a:rPr lang="en-GB" sz="2800" b="0" dirty="0" smtClean="0">
                <a:solidFill>
                  <a:schemeClr val="accent3"/>
                </a:solidFill>
                <a:latin typeface="+mj-lt"/>
              </a:rPr>
              <a:t>Forum – why? RFID tagging</a:t>
            </a:r>
            <a:endParaRPr lang="en-GB" sz="2800" b="0" dirty="0">
              <a:solidFill>
                <a:schemeClr val="accent3"/>
              </a:solidFill>
              <a:latin typeface="+mj-lt"/>
            </a:endParaRPr>
          </a:p>
        </p:txBody>
      </p:sp>
      <p:sp>
        <p:nvSpPr>
          <p:cNvPr id="6" name="Content Placeholder 5"/>
          <p:cNvSpPr>
            <a:spLocks noGrp="1"/>
          </p:cNvSpPr>
          <p:nvPr>
            <p:ph idx="1"/>
          </p:nvPr>
        </p:nvSpPr>
        <p:spPr/>
        <p:txBody>
          <a:bodyPr/>
          <a:lstStyle/>
          <a:p>
            <a:endParaRPr lang="en-GB"/>
          </a:p>
        </p:txBody>
      </p:sp>
      <p:pic>
        <p:nvPicPr>
          <p:cNvPr id="8" name="Picture 3"/>
          <p:cNvPicPr>
            <a:picLocks noChangeAspect="1" noChangeArrowheads="1"/>
          </p:cNvPicPr>
          <p:nvPr/>
        </p:nvPicPr>
        <p:blipFill>
          <a:blip r:embed="rId2" cstate="print"/>
          <a:srcRect/>
          <a:stretch>
            <a:fillRect/>
          </a:stretch>
        </p:blipFill>
        <p:spPr bwMode="auto">
          <a:xfrm>
            <a:off x="3692708" y="2211355"/>
            <a:ext cx="5451291" cy="4446425"/>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a:stretch>
            <a:fillRect/>
          </a:stretch>
        </p:blipFill>
        <p:spPr bwMode="auto">
          <a:xfrm>
            <a:off x="162271" y="1107098"/>
            <a:ext cx="4945746" cy="4034069"/>
          </a:xfrm>
          <a:prstGeom prst="rect">
            <a:avLst/>
          </a:prstGeom>
          <a:noFill/>
          <a:ln w="9525">
            <a:noFill/>
            <a:miter lim="800000"/>
            <a:headEnd/>
            <a:tailEnd/>
          </a:ln>
        </p:spPr>
      </p:pic>
      <p:sp>
        <p:nvSpPr>
          <p:cNvPr id="9" name="TextBox 8"/>
          <p:cNvSpPr txBox="1"/>
          <p:nvPr/>
        </p:nvSpPr>
        <p:spPr>
          <a:xfrm>
            <a:off x="1101012" y="5318450"/>
            <a:ext cx="1679510" cy="1224951"/>
          </a:xfrm>
          <a:prstGeom prst="rect">
            <a:avLst/>
          </a:prstGeom>
          <a:noFill/>
        </p:spPr>
        <p:txBody>
          <a:bodyPr wrap="square" rtlCol="0">
            <a:spAutoFit/>
          </a:bodyPr>
          <a:lstStyle/>
          <a:p>
            <a:r>
              <a:rPr lang="en-GB" dirty="0" err="1" smtClean="0">
                <a:latin typeface="+mj-lt"/>
              </a:rPr>
              <a:t>Asda</a:t>
            </a:r>
            <a:r>
              <a:rPr lang="en-GB" dirty="0" smtClean="0">
                <a:latin typeface="+mj-lt"/>
              </a:rPr>
              <a:t> running UK pilot for RFID tagging on clothing</a:t>
            </a:r>
            <a:endParaRPr lang="en-GB" dirty="0">
              <a:latin typeface="+mj-lt"/>
            </a:endParaRPr>
          </a:p>
        </p:txBody>
      </p:sp>
      <p:sp>
        <p:nvSpPr>
          <p:cNvPr id="10" name="TextBox 9"/>
          <p:cNvSpPr txBox="1"/>
          <p:nvPr/>
        </p:nvSpPr>
        <p:spPr>
          <a:xfrm>
            <a:off x="6450562" y="1104124"/>
            <a:ext cx="2273559" cy="941796"/>
          </a:xfrm>
          <a:prstGeom prst="rect">
            <a:avLst/>
          </a:prstGeom>
          <a:noFill/>
        </p:spPr>
        <p:txBody>
          <a:bodyPr wrap="square" rtlCol="0">
            <a:spAutoFit/>
          </a:bodyPr>
          <a:lstStyle/>
          <a:p>
            <a:r>
              <a:rPr lang="en-GB" dirty="0" smtClean="0">
                <a:latin typeface="+mj-lt"/>
              </a:rPr>
              <a:t>Survey suggests market growing 10% per annum</a:t>
            </a:r>
            <a:endParaRPr lang="en-GB" dirty="0">
              <a:latin typeface="+mj-lt"/>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srcRect/>
          <a:stretch>
            <a:fillRect/>
          </a:stretch>
        </p:blipFill>
        <p:spPr bwMode="auto">
          <a:xfrm>
            <a:off x="546093" y="1236662"/>
            <a:ext cx="3951285" cy="3222923"/>
          </a:xfrm>
          <a:prstGeom prst="rect">
            <a:avLst/>
          </a:prstGeom>
          <a:noFill/>
          <a:ln w="9525">
            <a:noFill/>
            <a:miter lim="800000"/>
            <a:headEnd/>
            <a:tailEnd/>
          </a:ln>
        </p:spPr>
      </p:pic>
      <p:pic>
        <p:nvPicPr>
          <p:cNvPr id="16387" name="Picture 3"/>
          <p:cNvPicPr>
            <a:picLocks noChangeAspect="1" noChangeArrowheads="1"/>
          </p:cNvPicPr>
          <p:nvPr/>
        </p:nvPicPr>
        <p:blipFill>
          <a:blip r:embed="rId3" cstate="print"/>
          <a:srcRect/>
          <a:stretch>
            <a:fillRect/>
          </a:stretch>
        </p:blipFill>
        <p:spPr bwMode="auto">
          <a:xfrm>
            <a:off x="4387617" y="1630941"/>
            <a:ext cx="4001130" cy="3263580"/>
          </a:xfrm>
          <a:prstGeom prst="rect">
            <a:avLst/>
          </a:prstGeom>
          <a:noFill/>
          <a:ln w="9525">
            <a:noFill/>
            <a:miter lim="800000"/>
            <a:headEnd/>
            <a:tailEnd/>
          </a:ln>
        </p:spPr>
      </p:pic>
      <p:sp>
        <p:nvSpPr>
          <p:cNvPr id="4" name="Rectangle 3"/>
          <p:cNvSpPr/>
          <p:nvPr/>
        </p:nvSpPr>
        <p:spPr>
          <a:xfrm>
            <a:off x="994288" y="274123"/>
            <a:ext cx="5969904" cy="587853"/>
          </a:xfrm>
          <a:prstGeom prst="rect">
            <a:avLst/>
          </a:prstGeom>
        </p:spPr>
        <p:txBody>
          <a:bodyPr wrap="none">
            <a:spAutoFit/>
          </a:bodyPr>
          <a:lstStyle/>
          <a:p>
            <a:r>
              <a:rPr lang="en-GB" sz="2800" b="0" dirty="0" smtClean="0">
                <a:solidFill>
                  <a:schemeClr val="accent3"/>
                </a:solidFill>
                <a:latin typeface="+mj-lt"/>
              </a:rPr>
              <a:t>Forum – why? Or in other words…</a:t>
            </a:r>
            <a:endParaRPr lang="en-GB" sz="2800" b="0" dirty="0">
              <a:solidFill>
                <a:schemeClr val="accent3"/>
              </a:solidFill>
              <a:latin typeface="+mj-lt"/>
            </a:endParaRPr>
          </a:p>
        </p:txBody>
      </p:sp>
      <p:sp>
        <p:nvSpPr>
          <p:cNvPr id="8" name="TextBox 7"/>
          <p:cNvSpPr txBox="1"/>
          <p:nvPr/>
        </p:nvSpPr>
        <p:spPr>
          <a:xfrm>
            <a:off x="470562" y="4618309"/>
            <a:ext cx="3830850" cy="1508105"/>
          </a:xfrm>
          <a:prstGeom prst="rect">
            <a:avLst/>
          </a:prstGeom>
          <a:noFill/>
        </p:spPr>
        <p:txBody>
          <a:bodyPr wrap="square" rtlCol="0">
            <a:spAutoFit/>
          </a:bodyPr>
          <a:lstStyle/>
          <a:p>
            <a:r>
              <a:rPr lang="en-GB" dirty="0" smtClean="0">
                <a:latin typeface="+mj-lt"/>
              </a:rPr>
              <a:t>So then…why is it that you can order a taxi and see where it is, or order a pizza/kebab anywhere, from your phone……what might you be able to do …</a:t>
            </a:r>
            <a:endParaRPr lang="en-GB" dirty="0">
              <a:latin typeface="+mj-lt"/>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4484" name="Picture 4" descr="http://upload.wikimedia.org/wikipedia/commons/0/03/Tavares.Forum.Romanum.redux.jpg"/>
          <p:cNvPicPr>
            <a:picLocks noChangeAspect="1" noChangeArrowheads="1"/>
          </p:cNvPicPr>
          <p:nvPr/>
        </p:nvPicPr>
        <p:blipFill>
          <a:blip r:embed="rId2" cstate="print"/>
          <a:srcRect/>
          <a:stretch>
            <a:fillRect/>
          </a:stretch>
        </p:blipFill>
        <p:spPr bwMode="auto">
          <a:xfrm>
            <a:off x="1088350" y="1114581"/>
            <a:ext cx="6689986" cy="5001251"/>
          </a:xfrm>
          <a:prstGeom prst="rect">
            <a:avLst/>
          </a:prstGeom>
          <a:noFill/>
        </p:spPr>
      </p:pic>
      <p:sp>
        <p:nvSpPr>
          <p:cNvPr id="2" name="Title 1"/>
          <p:cNvSpPr>
            <a:spLocks noGrp="1"/>
          </p:cNvSpPr>
          <p:nvPr>
            <p:ph type="title"/>
          </p:nvPr>
        </p:nvSpPr>
        <p:spPr>
          <a:xfrm>
            <a:off x="1012372" y="220825"/>
            <a:ext cx="7793038" cy="685800"/>
          </a:xfrm>
        </p:spPr>
        <p:txBody>
          <a:bodyPr/>
          <a:lstStyle/>
          <a:p>
            <a:r>
              <a:rPr lang="en-GB" dirty="0" smtClean="0"/>
              <a:t>Forum / Workshop / User Group?</a:t>
            </a:r>
            <a:endParaRPr lang="en-GB" dirty="0"/>
          </a:p>
        </p:txBody>
      </p:sp>
      <p:pic>
        <p:nvPicPr>
          <p:cNvPr id="404482" name="Picture 2" descr="http://fritzing.org/media/uploads/headers/forum.jpg"/>
          <p:cNvPicPr>
            <a:picLocks noChangeAspect="1" noChangeArrowheads="1"/>
          </p:cNvPicPr>
          <p:nvPr/>
        </p:nvPicPr>
        <p:blipFill>
          <a:blip r:embed="rId3" cstate="print"/>
          <a:srcRect/>
          <a:stretch>
            <a:fillRect/>
          </a:stretch>
        </p:blipFill>
        <p:spPr bwMode="auto">
          <a:xfrm>
            <a:off x="107887" y="2009297"/>
            <a:ext cx="8815122" cy="2934178"/>
          </a:xfrm>
          <a:prstGeom prst="rect">
            <a:avLst/>
          </a:prstGeom>
          <a:noFill/>
        </p:spPr>
      </p:pic>
      <p:pic>
        <p:nvPicPr>
          <p:cNvPr id="26626" name="Picture 2" descr="Image result for home workshop"/>
          <p:cNvPicPr>
            <a:picLocks noChangeAspect="1" noChangeArrowheads="1"/>
          </p:cNvPicPr>
          <p:nvPr/>
        </p:nvPicPr>
        <p:blipFill>
          <a:blip r:embed="rId4" cstate="print"/>
          <a:srcRect/>
          <a:stretch>
            <a:fillRect/>
          </a:stretch>
        </p:blipFill>
        <p:spPr bwMode="auto">
          <a:xfrm>
            <a:off x="1164977" y="1524038"/>
            <a:ext cx="6525805" cy="4900510"/>
          </a:xfrm>
          <a:prstGeom prst="rect">
            <a:avLst/>
          </a:prstGeom>
          <a:noFill/>
        </p:spPr>
      </p:pic>
      <p:pic>
        <p:nvPicPr>
          <p:cNvPr id="26628" name="Picture 4" descr="Image result for arts workshop"/>
          <p:cNvPicPr>
            <a:picLocks noChangeAspect="1" noChangeArrowheads="1"/>
          </p:cNvPicPr>
          <p:nvPr/>
        </p:nvPicPr>
        <p:blipFill>
          <a:blip r:embed="rId5" cstate="print"/>
          <a:srcRect/>
          <a:stretch>
            <a:fillRect/>
          </a:stretch>
        </p:blipFill>
        <p:spPr bwMode="auto">
          <a:xfrm>
            <a:off x="592405" y="1428935"/>
            <a:ext cx="7839075" cy="5229226"/>
          </a:xfrm>
          <a:prstGeom prst="rect">
            <a:avLst/>
          </a:prstGeom>
          <a:noFill/>
        </p:spPr>
      </p:pic>
      <p:pic>
        <p:nvPicPr>
          <p:cNvPr id="26630" name="Picture 6" descr="Image result for business meeting"/>
          <p:cNvPicPr>
            <a:picLocks noChangeAspect="1" noChangeArrowheads="1"/>
          </p:cNvPicPr>
          <p:nvPr/>
        </p:nvPicPr>
        <p:blipFill>
          <a:blip r:embed="rId6" cstate="print"/>
          <a:srcRect/>
          <a:stretch>
            <a:fillRect/>
          </a:stretch>
        </p:blipFill>
        <p:spPr bwMode="auto">
          <a:xfrm>
            <a:off x="796842" y="1412194"/>
            <a:ext cx="7839075" cy="5229226"/>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4484"/>
                                        </p:tgtEl>
                                        <p:attrNameLst>
                                          <p:attrName>style.visibility</p:attrName>
                                        </p:attrNameLst>
                                      </p:cBhvr>
                                      <p:to>
                                        <p:strVal val="visible"/>
                                      </p:to>
                                    </p:set>
                                  </p:childTnLst>
                                  <p:subTnLst>
                                    <p:set>
                                      <p:cBhvr override="childStyle">
                                        <p:cTn dur="1" fill="hold" display="0" masterRel="nextClick" afterEffect="1"/>
                                        <p:tgtEl>
                                          <p:spTgt spid="404484"/>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5" presetClass="entr" presetSubtype="10" fill="hold" nodeType="clickEffect">
                                  <p:stCondLst>
                                    <p:cond delay="0"/>
                                  </p:stCondLst>
                                  <p:childTnLst>
                                    <p:set>
                                      <p:cBhvr>
                                        <p:cTn id="10" dur="1" fill="hold">
                                          <p:stCondLst>
                                            <p:cond delay="0"/>
                                          </p:stCondLst>
                                        </p:cTn>
                                        <p:tgtEl>
                                          <p:spTgt spid="26626"/>
                                        </p:tgtEl>
                                        <p:attrNameLst>
                                          <p:attrName>style.visibility</p:attrName>
                                        </p:attrNameLst>
                                      </p:cBhvr>
                                      <p:to>
                                        <p:strVal val="visible"/>
                                      </p:to>
                                    </p:set>
                                    <p:animEffect transition="in" filter="checkerboard(across)">
                                      <p:cBhvr>
                                        <p:cTn id="11" dur="1000"/>
                                        <p:tgtEl>
                                          <p:spTgt spid="26626"/>
                                        </p:tgtEl>
                                      </p:cBhvr>
                                    </p:animEffect>
                                  </p:childTnLst>
                                  <p:subTnLst>
                                    <p:set>
                                      <p:cBhvr override="childStyle">
                                        <p:cTn dur="1" fill="hold" display="0" masterRel="nextClick" afterEffect="1"/>
                                        <p:tgtEl>
                                          <p:spTgt spid="26626"/>
                                        </p:tgtEl>
                                        <p:attrNameLst>
                                          <p:attrName>style.visibility</p:attrName>
                                        </p:attrNameLst>
                                      </p:cBhvr>
                                      <p:to>
                                        <p:strVal val="hidden"/>
                                      </p:to>
                                    </p:set>
                                  </p:subTnLst>
                                </p:cTn>
                              </p:par>
                            </p:childTnLst>
                          </p:cTn>
                        </p:par>
                      </p:childTnLst>
                    </p:cTn>
                  </p:par>
                  <p:par>
                    <p:cTn id="12" fill="hold">
                      <p:stCondLst>
                        <p:cond delay="indefinite"/>
                      </p:stCondLst>
                      <p:childTnLst>
                        <p:par>
                          <p:cTn id="13" fill="hold">
                            <p:stCondLst>
                              <p:cond delay="0"/>
                            </p:stCondLst>
                            <p:childTnLst>
                              <p:par>
                                <p:cTn id="14" presetID="5" presetClass="entr" presetSubtype="10" fill="hold" nodeType="clickEffect">
                                  <p:stCondLst>
                                    <p:cond delay="0"/>
                                  </p:stCondLst>
                                  <p:childTnLst>
                                    <p:set>
                                      <p:cBhvr>
                                        <p:cTn id="15" dur="1" fill="hold">
                                          <p:stCondLst>
                                            <p:cond delay="0"/>
                                          </p:stCondLst>
                                        </p:cTn>
                                        <p:tgtEl>
                                          <p:spTgt spid="26628"/>
                                        </p:tgtEl>
                                        <p:attrNameLst>
                                          <p:attrName>style.visibility</p:attrName>
                                        </p:attrNameLst>
                                      </p:cBhvr>
                                      <p:to>
                                        <p:strVal val="visible"/>
                                      </p:to>
                                    </p:set>
                                    <p:animEffect transition="in" filter="checkerboard(across)">
                                      <p:cBhvr>
                                        <p:cTn id="16" dur="500"/>
                                        <p:tgtEl>
                                          <p:spTgt spid="26628"/>
                                        </p:tgtEl>
                                      </p:cBhvr>
                                    </p:animEffect>
                                  </p:childTnLst>
                                  <p:subTnLst>
                                    <p:set>
                                      <p:cBhvr override="childStyle">
                                        <p:cTn dur="1" fill="hold" display="0" masterRel="nextClick" afterEffect="1"/>
                                        <p:tgtEl>
                                          <p:spTgt spid="26628"/>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26630"/>
                                        </p:tgtEl>
                                        <p:attrNameLst>
                                          <p:attrName>style.visibility</p:attrName>
                                        </p:attrNameLst>
                                      </p:cBhvr>
                                      <p:to>
                                        <p:strVal val="visible"/>
                                      </p:to>
                                    </p:set>
                                    <p:animEffect transition="in" filter="dissolve">
                                      <p:cBhvr>
                                        <p:cTn id="21" dur="1000"/>
                                        <p:tgtEl>
                                          <p:spTgt spid="26630"/>
                                        </p:tgtEl>
                                      </p:cBhvr>
                                    </p:animEffect>
                                  </p:childTnLst>
                                  <p:subTnLst>
                                    <p:set>
                                      <p:cBhvr override="childStyle">
                                        <p:cTn dur="1" fill="hold" display="0" masterRel="nextClick" afterEffect="1"/>
                                        <p:tgtEl>
                                          <p:spTgt spid="26630"/>
                                        </p:tgtEl>
                                        <p:attrNameLst>
                                          <p:attrName>style.visibility</p:attrName>
                                        </p:attrNameLst>
                                      </p:cBhvr>
                                      <p:to>
                                        <p:strVal val="hidden"/>
                                      </p:to>
                                    </p:set>
                                  </p:sub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404482"/>
                                        </p:tgtEl>
                                        <p:attrNameLst>
                                          <p:attrName>style.visibility</p:attrName>
                                        </p:attrNameLst>
                                      </p:cBhvr>
                                      <p:to>
                                        <p:strVal val="visible"/>
                                      </p:to>
                                    </p:set>
                                    <p:animEffect transition="in" filter="dissolve">
                                      <p:cBhvr>
                                        <p:cTn id="26" dur="1000"/>
                                        <p:tgtEl>
                                          <p:spTgt spid="4044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0363" y="211494"/>
            <a:ext cx="7793038" cy="685800"/>
          </a:xfrm>
        </p:spPr>
        <p:txBody>
          <a:bodyPr/>
          <a:lstStyle/>
          <a:p>
            <a:r>
              <a:rPr lang="en-GB" dirty="0" smtClean="0"/>
              <a:t>Forum?</a:t>
            </a:r>
            <a:endParaRPr lang="en-GB" dirty="0"/>
          </a:p>
        </p:txBody>
      </p:sp>
      <p:sp>
        <p:nvSpPr>
          <p:cNvPr id="3" name="Content Placeholder 2"/>
          <p:cNvSpPr>
            <a:spLocks noGrp="1"/>
          </p:cNvSpPr>
          <p:nvPr>
            <p:ph idx="1"/>
          </p:nvPr>
        </p:nvSpPr>
        <p:spPr>
          <a:xfrm>
            <a:off x="426099" y="1132114"/>
            <a:ext cx="8214048" cy="4596881"/>
          </a:xfrm>
        </p:spPr>
        <p:txBody>
          <a:bodyPr/>
          <a:lstStyle/>
          <a:p>
            <a:r>
              <a:rPr lang="en-GB" sz="2400" dirty="0" smtClean="0"/>
              <a:t>Chance for you to see/discuss a range of technologies &amp; meet a collection of experts, focussed around the process of sampling, all </a:t>
            </a:r>
            <a:r>
              <a:rPr lang="en-GB" sz="2400" b="1" dirty="0" smtClean="0"/>
              <a:t>in one place/one venue</a:t>
            </a:r>
          </a:p>
          <a:p>
            <a:r>
              <a:rPr lang="en-GB" sz="2400" dirty="0" smtClean="0"/>
              <a:t>Chance for hands on, ask questions, give your opinion, learn something new, in an </a:t>
            </a:r>
            <a:r>
              <a:rPr lang="en-GB" sz="2400" b="1" dirty="0" smtClean="0"/>
              <a:t>informal setting </a:t>
            </a:r>
          </a:p>
          <a:p>
            <a:r>
              <a:rPr lang="en-GB" sz="2400" dirty="0" smtClean="0"/>
              <a:t>There’s no such thing as a silly question</a:t>
            </a:r>
          </a:p>
          <a:p>
            <a:r>
              <a:rPr lang="en-GB" sz="2400" dirty="0" smtClean="0"/>
              <a:t>Your ideas/thoughts are much appreciated</a:t>
            </a:r>
            <a:endParaRPr lang="en-GB" sz="2400" dirty="0"/>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2372" y="220824"/>
            <a:ext cx="7793038" cy="685800"/>
          </a:xfrm>
        </p:spPr>
        <p:txBody>
          <a:bodyPr/>
          <a:lstStyle/>
          <a:p>
            <a:r>
              <a:rPr lang="en-GB" dirty="0" smtClean="0"/>
              <a:t>Welcome</a:t>
            </a:r>
            <a:endParaRPr lang="en-GB" dirty="0"/>
          </a:p>
        </p:txBody>
      </p:sp>
      <p:pic>
        <p:nvPicPr>
          <p:cNvPr id="17410" name="Picture 2"/>
          <p:cNvPicPr>
            <a:picLocks noChangeAspect="1" noChangeArrowheads="1"/>
          </p:cNvPicPr>
          <p:nvPr/>
        </p:nvPicPr>
        <p:blipFill>
          <a:blip r:embed="rId3" cstate="print"/>
          <a:srcRect/>
          <a:stretch>
            <a:fillRect/>
          </a:stretch>
        </p:blipFill>
        <p:spPr bwMode="auto">
          <a:xfrm>
            <a:off x="628110" y="1254787"/>
            <a:ext cx="3110567" cy="4674638"/>
          </a:xfrm>
          <a:prstGeom prst="rect">
            <a:avLst/>
          </a:prstGeom>
          <a:noFill/>
          <a:ln w="3175">
            <a:solidFill>
              <a:schemeClr val="tx1"/>
            </a:solidFill>
            <a:miter lim="800000"/>
            <a:headEnd/>
            <a:tailEnd/>
          </a:ln>
        </p:spPr>
      </p:pic>
      <p:sp>
        <p:nvSpPr>
          <p:cNvPr id="6" name="Rectangle 5"/>
          <p:cNvSpPr/>
          <p:nvPr/>
        </p:nvSpPr>
        <p:spPr>
          <a:xfrm>
            <a:off x="4050010" y="4774581"/>
            <a:ext cx="4583306" cy="1103379"/>
          </a:xfrm>
          <a:prstGeom prst="rect">
            <a:avLst/>
          </a:prstGeom>
        </p:spPr>
        <p:txBody>
          <a:bodyPr wrap="none">
            <a:spAutoFit/>
          </a:bodyPr>
          <a:lstStyle/>
          <a:p>
            <a:r>
              <a:rPr lang="en-GB" sz="1800" dirty="0" smtClean="0">
                <a:latin typeface="+mj-lt"/>
              </a:rPr>
              <a:t>Remote Sampling Forum II 2017</a:t>
            </a:r>
          </a:p>
          <a:p>
            <a:r>
              <a:rPr lang="en-GB" sz="1800" dirty="0" smtClean="0">
                <a:latin typeface="+mj-lt"/>
              </a:rPr>
              <a:t>The Heath Research &amp; Technical Centre</a:t>
            </a:r>
            <a:br>
              <a:rPr lang="en-GB" sz="1800" dirty="0" smtClean="0">
                <a:latin typeface="+mj-lt"/>
              </a:rPr>
            </a:br>
            <a:r>
              <a:rPr lang="en-GB" sz="1800" dirty="0" smtClean="0">
                <a:latin typeface="+mj-lt"/>
              </a:rPr>
              <a:t>Runcorn  </a:t>
            </a:r>
            <a:endParaRPr lang="en-GB" sz="1800" dirty="0">
              <a:latin typeface="+mj-lt"/>
            </a:endParaRPr>
          </a:p>
        </p:txBody>
      </p:sp>
      <p:pic>
        <p:nvPicPr>
          <p:cNvPr id="7" name="Picture 6"/>
          <p:cNvPicPr/>
          <p:nvPr/>
        </p:nvPicPr>
        <p:blipFill>
          <a:blip r:embed="rId4" cstate="print"/>
          <a:srcRect/>
          <a:stretch>
            <a:fillRect/>
          </a:stretch>
        </p:blipFill>
        <p:spPr bwMode="auto">
          <a:xfrm>
            <a:off x="4097214" y="1670538"/>
            <a:ext cx="4760695" cy="2854461"/>
          </a:xfrm>
          <a:prstGeom prst="rect">
            <a:avLst/>
          </a:prstGeom>
          <a:noFill/>
          <a:ln w="3175">
            <a:solidFill>
              <a:schemeClr val="tx1"/>
            </a:solid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Northern Powerhouse</a:t>
            </a:r>
            <a:endParaRPr lang="en-GB" dirty="0"/>
          </a:p>
        </p:txBody>
      </p:sp>
      <p:pic>
        <p:nvPicPr>
          <p:cNvPr id="39939" name="Picture 3"/>
          <p:cNvPicPr>
            <a:picLocks noChangeAspect="1" noChangeArrowheads="1"/>
          </p:cNvPicPr>
          <p:nvPr/>
        </p:nvPicPr>
        <p:blipFill>
          <a:blip r:embed="rId2" cstate="print"/>
          <a:srcRect/>
          <a:stretch>
            <a:fillRect/>
          </a:stretch>
        </p:blipFill>
        <p:spPr bwMode="auto">
          <a:xfrm>
            <a:off x="1291312" y="1123756"/>
            <a:ext cx="6578475" cy="4886324"/>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5218" y="212436"/>
            <a:ext cx="7793038" cy="685800"/>
          </a:xfrm>
        </p:spPr>
        <p:txBody>
          <a:bodyPr/>
          <a:lstStyle/>
          <a:p>
            <a:r>
              <a:rPr lang="en-GB" dirty="0" smtClean="0"/>
              <a:t>Runcorn</a:t>
            </a:r>
            <a:endParaRPr lang="en-GB" dirty="0"/>
          </a:p>
        </p:txBody>
      </p:sp>
      <p:pic>
        <p:nvPicPr>
          <p:cNvPr id="34822" name="Picture 6" descr="http://www.merseygateway.co.uk/wp-content/themes/cruz/scripts/timthumb.php?src=http://www.merseygateway.co.uk/wp-content/uploads/2016/10/Mersey-Gateway-view-from-Runcorn-1280x460.jpg&amp;w=1280&amp;h=460&amp;zc=1&amp;q=100"/>
          <p:cNvPicPr>
            <a:picLocks noChangeAspect="1" noChangeArrowheads="1"/>
          </p:cNvPicPr>
          <p:nvPr/>
        </p:nvPicPr>
        <p:blipFill>
          <a:blip r:embed="rId2" cstate="print"/>
          <a:srcRect/>
          <a:stretch>
            <a:fillRect/>
          </a:stretch>
        </p:blipFill>
        <p:spPr bwMode="auto">
          <a:xfrm>
            <a:off x="156287" y="1958976"/>
            <a:ext cx="8923236" cy="3206789"/>
          </a:xfrm>
          <a:prstGeom prst="rect">
            <a:avLst/>
          </a:prstGeom>
          <a:noFill/>
        </p:spPr>
      </p:pic>
      <p:pic>
        <p:nvPicPr>
          <p:cNvPr id="34826" name="Picture 10" descr="Bildresultat"/>
          <p:cNvPicPr>
            <a:picLocks noChangeAspect="1" noChangeArrowheads="1"/>
          </p:cNvPicPr>
          <p:nvPr/>
        </p:nvPicPr>
        <p:blipFill>
          <a:blip r:embed="rId3" cstate="print"/>
          <a:srcRect/>
          <a:stretch>
            <a:fillRect/>
          </a:stretch>
        </p:blipFill>
        <p:spPr bwMode="auto">
          <a:xfrm>
            <a:off x="955961" y="1083814"/>
            <a:ext cx="7227332" cy="4818222"/>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4826"/>
                                        </p:tgtEl>
                                        <p:attrNameLst>
                                          <p:attrName>style.visibility</p:attrName>
                                        </p:attrNameLst>
                                      </p:cBhvr>
                                      <p:to>
                                        <p:strVal val="visible"/>
                                      </p:to>
                                    </p:set>
                                    <p:animEffect transition="in" filter="dissolve">
                                      <p:cBhvr>
                                        <p:cTn id="7" dur="1000"/>
                                        <p:tgtEl>
                                          <p:spTgt spid="34826"/>
                                        </p:tgtEl>
                                      </p:cBhvr>
                                    </p:animEffect>
                                  </p:childTnLst>
                                  <p:subTnLst>
                                    <p:set>
                                      <p:cBhvr override="childStyle">
                                        <p:cTn dur="1" fill="hold" display="0" masterRel="nextClick" afterEffect="1"/>
                                        <p:tgtEl>
                                          <p:spTgt spid="34826"/>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4822"/>
                                        </p:tgtEl>
                                        <p:attrNameLst>
                                          <p:attrName>style.visibility</p:attrName>
                                        </p:attrNameLst>
                                      </p:cBhvr>
                                      <p:to>
                                        <p:strVal val="visible"/>
                                      </p:to>
                                    </p:set>
                                    <p:animEffect transition="in" filter="dissolve">
                                      <p:cBhvr>
                                        <p:cTn id="12" dur="1000"/>
                                        <p:tgtEl>
                                          <p:spTgt spid="348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5218" y="212436"/>
            <a:ext cx="7793038" cy="685800"/>
          </a:xfrm>
        </p:spPr>
        <p:txBody>
          <a:bodyPr/>
          <a:lstStyle/>
          <a:p>
            <a:r>
              <a:rPr lang="en-GB" dirty="0" smtClean="0"/>
              <a:t>Runcorn now </a:t>
            </a:r>
            <a:r>
              <a:rPr lang="en-GB" dirty="0" err="1" smtClean="0"/>
              <a:t>Runcone</a:t>
            </a:r>
            <a:endParaRPr lang="en-GB" dirty="0"/>
          </a:p>
        </p:txBody>
      </p:sp>
      <p:pic>
        <p:nvPicPr>
          <p:cNvPr id="35842" name="Picture 2" descr="Image result for runcorn road works">
            <a:hlinkClick r:id="rId2"/>
          </p:cNvPr>
          <p:cNvPicPr>
            <a:picLocks noChangeAspect="1" noChangeArrowheads="1"/>
          </p:cNvPicPr>
          <p:nvPr/>
        </p:nvPicPr>
        <p:blipFill>
          <a:blip r:embed="rId3" cstate="print"/>
          <a:srcRect/>
          <a:stretch>
            <a:fillRect/>
          </a:stretch>
        </p:blipFill>
        <p:spPr bwMode="auto">
          <a:xfrm>
            <a:off x="154379" y="1073862"/>
            <a:ext cx="4064578" cy="2703110"/>
          </a:xfrm>
          <a:prstGeom prst="rect">
            <a:avLst/>
          </a:prstGeom>
          <a:noFill/>
        </p:spPr>
      </p:pic>
      <p:pic>
        <p:nvPicPr>
          <p:cNvPr id="35846" name="Picture 6" descr="Image result for runcorn road works"/>
          <p:cNvPicPr>
            <a:picLocks noChangeAspect="1" noChangeArrowheads="1"/>
          </p:cNvPicPr>
          <p:nvPr/>
        </p:nvPicPr>
        <p:blipFill>
          <a:blip r:embed="rId4" cstate="print"/>
          <a:srcRect/>
          <a:stretch>
            <a:fillRect/>
          </a:stretch>
        </p:blipFill>
        <p:spPr bwMode="auto">
          <a:xfrm>
            <a:off x="4276436" y="1090901"/>
            <a:ext cx="2619375" cy="1743076"/>
          </a:xfrm>
          <a:prstGeom prst="rect">
            <a:avLst/>
          </a:prstGeom>
          <a:noFill/>
        </p:spPr>
      </p:pic>
      <p:pic>
        <p:nvPicPr>
          <p:cNvPr id="35848" name="Picture 8" descr="Image result for runcorn road works">
            <a:hlinkClick r:id="rId5"/>
          </p:cNvPr>
          <p:cNvPicPr>
            <a:picLocks noChangeAspect="1" noChangeArrowheads="1"/>
          </p:cNvPicPr>
          <p:nvPr/>
        </p:nvPicPr>
        <p:blipFill>
          <a:blip r:embed="rId6" cstate="print"/>
          <a:srcRect/>
          <a:stretch>
            <a:fillRect/>
          </a:stretch>
        </p:blipFill>
        <p:spPr bwMode="auto">
          <a:xfrm>
            <a:off x="4027053" y="2652042"/>
            <a:ext cx="3402157" cy="2270508"/>
          </a:xfrm>
          <a:prstGeom prst="rect">
            <a:avLst/>
          </a:prstGeom>
          <a:noFill/>
        </p:spPr>
      </p:pic>
      <p:pic>
        <p:nvPicPr>
          <p:cNvPr id="35844" name="Picture 4" descr="Image result for runcorn road works">
            <a:hlinkClick r:id="rId7"/>
          </p:cNvPr>
          <p:cNvPicPr>
            <a:picLocks noChangeAspect="1" noChangeArrowheads="1"/>
          </p:cNvPicPr>
          <p:nvPr/>
        </p:nvPicPr>
        <p:blipFill>
          <a:blip r:embed="rId8" cstate="print"/>
          <a:srcRect/>
          <a:stretch>
            <a:fillRect/>
          </a:stretch>
        </p:blipFill>
        <p:spPr bwMode="auto">
          <a:xfrm>
            <a:off x="5388454" y="2382982"/>
            <a:ext cx="3275253" cy="2456440"/>
          </a:xfrm>
          <a:prstGeom prst="rect">
            <a:avLst/>
          </a:prstGeom>
          <a:noFill/>
        </p:spPr>
      </p:pic>
      <p:pic>
        <p:nvPicPr>
          <p:cNvPr id="34818" name="Picture 2" descr="http://www.merseygateway.co.uk/wp-content/themes/cruz/scripts/timthumb.php?src=http://www.merseygateway.co.uk/wp-content/uploads/2017/01/IMG_0772-1280x460.jpg&amp;w=1280&amp;h=460&amp;zc=1&amp;q=100"/>
          <p:cNvPicPr>
            <a:picLocks noChangeAspect="1" noChangeArrowheads="1"/>
          </p:cNvPicPr>
          <p:nvPr/>
        </p:nvPicPr>
        <p:blipFill>
          <a:blip r:embed="rId9" cstate="print"/>
          <a:srcRect/>
          <a:stretch>
            <a:fillRect/>
          </a:stretch>
        </p:blipFill>
        <p:spPr bwMode="auto">
          <a:xfrm>
            <a:off x="1200288" y="4343112"/>
            <a:ext cx="6077967" cy="218427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5846"/>
                                        </p:tgtEl>
                                        <p:attrNameLst>
                                          <p:attrName>style.visibility</p:attrName>
                                        </p:attrNameLst>
                                      </p:cBhvr>
                                      <p:to>
                                        <p:strVal val="visible"/>
                                      </p:to>
                                    </p:set>
                                    <p:animEffect transition="in" filter="checkerboard(across)">
                                      <p:cBhvr>
                                        <p:cTn id="7" dur="1000"/>
                                        <p:tgtEl>
                                          <p:spTgt spid="3584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5848"/>
                                        </p:tgtEl>
                                        <p:attrNameLst>
                                          <p:attrName>style.visibility</p:attrName>
                                        </p:attrNameLst>
                                      </p:cBhvr>
                                      <p:to>
                                        <p:strVal val="visible"/>
                                      </p:to>
                                    </p:set>
                                    <p:animEffect transition="in" filter="checkerboard(across)">
                                      <p:cBhvr>
                                        <p:cTn id="12" dur="1000"/>
                                        <p:tgtEl>
                                          <p:spTgt spid="35848"/>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5844"/>
                                        </p:tgtEl>
                                        <p:attrNameLst>
                                          <p:attrName>style.visibility</p:attrName>
                                        </p:attrNameLst>
                                      </p:cBhvr>
                                      <p:to>
                                        <p:strVal val="visible"/>
                                      </p:to>
                                    </p:set>
                                    <p:animEffect transition="in" filter="checkerboard(across)">
                                      <p:cBhvr>
                                        <p:cTn id="17" dur="2000"/>
                                        <p:tgtEl>
                                          <p:spTgt spid="35844"/>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34818"/>
                                        </p:tgtEl>
                                        <p:attrNameLst>
                                          <p:attrName>style.visibility</p:attrName>
                                        </p:attrNameLst>
                                      </p:cBhvr>
                                      <p:to>
                                        <p:strVal val="visible"/>
                                      </p:to>
                                    </p:set>
                                    <p:animEffect transition="in" filter="checkerboard(across)">
                                      <p:cBhvr>
                                        <p:cTn id="22" dur="1000"/>
                                        <p:tgtEl>
                                          <p:spTgt spid="348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Kevin Jones</a:t>
            </a:r>
            <a:endParaRPr lang="en-GB" dirty="0"/>
          </a:p>
        </p:txBody>
      </p:sp>
      <p:pic>
        <p:nvPicPr>
          <p:cNvPr id="2050" name="Picture 2"/>
          <p:cNvPicPr>
            <a:picLocks noChangeAspect="1" noChangeArrowheads="1"/>
          </p:cNvPicPr>
          <p:nvPr/>
        </p:nvPicPr>
        <p:blipFill>
          <a:blip r:embed="rId2" cstate="print"/>
          <a:srcRect/>
          <a:stretch>
            <a:fillRect/>
          </a:stretch>
        </p:blipFill>
        <p:spPr bwMode="auto">
          <a:xfrm>
            <a:off x="416184" y="1241225"/>
            <a:ext cx="8237674" cy="435714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1012372" y="239486"/>
            <a:ext cx="7793038" cy="685800"/>
          </a:xfrm>
        </p:spPr>
        <p:txBody>
          <a:bodyPr/>
          <a:lstStyle/>
          <a:p>
            <a:pPr eaLnBrk="1" hangingPunct="1"/>
            <a:r>
              <a:rPr lang="en-GB" dirty="0" smtClean="0"/>
              <a:t>Introductions - Hosts</a:t>
            </a:r>
          </a:p>
        </p:txBody>
      </p:sp>
      <p:sp>
        <p:nvSpPr>
          <p:cNvPr id="9219" name="Rectangle 3"/>
          <p:cNvSpPr>
            <a:spLocks noGrp="1" noChangeArrowheads="1"/>
          </p:cNvSpPr>
          <p:nvPr>
            <p:ph type="body" idx="1"/>
          </p:nvPr>
        </p:nvSpPr>
        <p:spPr>
          <a:xfrm>
            <a:off x="473059" y="1127691"/>
            <a:ext cx="8202612" cy="4267200"/>
          </a:xfrm>
        </p:spPr>
        <p:txBody>
          <a:bodyPr/>
          <a:lstStyle/>
          <a:p>
            <a:pPr eaLnBrk="1" hangingPunct="1"/>
            <a:r>
              <a:rPr lang="en-GB" sz="1800" dirty="0" smtClean="0"/>
              <a:t>Kevin Jones – </a:t>
            </a:r>
            <a:r>
              <a:rPr lang="en-GB" sz="1800" dirty="0" err="1" smtClean="0"/>
              <a:t>CSols</a:t>
            </a:r>
            <a:r>
              <a:rPr lang="en-GB" sz="1800" dirty="0" smtClean="0"/>
              <a:t> Sales Manager</a:t>
            </a:r>
            <a:endParaRPr lang="en-US" sz="1800" dirty="0" smtClean="0"/>
          </a:p>
          <a:p>
            <a:pPr eaLnBrk="1" hangingPunct="1"/>
            <a:r>
              <a:rPr lang="en-GB" sz="1800" dirty="0" smtClean="0"/>
              <a:t>Keith Huxford – CSols Sales &amp; Marketing</a:t>
            </a:r>
          </a:p>
          <a:p>
            <a:pPr eaLnBrk="1" hangingPunct="1"/>
            <a:r>
              <a:rPr lang="en-GB" sz="1800" dirty="0" smtClean="0"/>
              <a:t>Sam Goddard – CSols Remote Sampler Manager</a:t>
            </a:r>
          </a:p>
          <a:p>
            <a:pPr eaLnBrk="1" hangingPunct="1"/>
            <a:r>
              <a:rPr lang="en-GB" sz="1800" dirty="0" smtClean="0"/>
              <a:t>Gavin Meredith – CSols Remote Sampler Developer</a:t>
            </a:r>
          </a:p>
          <a:p>
            <a:pPr eaLnBrk="1" hangingPunct="1"/>
            <a:r>
              <a:rPr lang="en-GB" sz="1800" dirty="0" smtClean="0"/>
              <a:t>Cedric Mochon – CSols Specialist</a:t>
            </a:r>
          </a:p>
          <a:p>
            <a:pPr eaLnBrk="1" hangingPunct="1"/>
            <a:r>
              <a:rPr lang="en-GB" sz="1800" dirty="0" smtClean="0"/>
              <a:t>Jessica Matthews – CSols Office Manager</a:t>
            </a:r>
          </a:p>
          <a:p>
            <a:pPr eaLnBrk="1" hangingPunct="1"/>
            <a:r>
              <a:rPr lang="en-GB" sz="1800" dirty="0" smtClean="0"/>
              <a:t>Kate Waddington – CSols Application</a:t>
            </a:r>
          </a:p>
          <a:p>
            <a:pPr eaLnBrk="1" hangingPunct="1"/>
            <a:r>
              <a:rPr lang="en-GB" sz="1800" dirty="0" smtClean="0"/>
              <a:t>Kevin Thomas – Spirit Data Capture</a:t>
            </a:r>
          </a:p>
          <a:p>
            <a:pPr eaLnBrk="1" hangingPunct="1"/>
            <a:r>
              <a:rPr lang="en-GB" sz="1800" dirty="0" smtClean="0"/>
              <a:t>Andy McKenna – Spirit Data Capture</a:t>
            </a:r>
          </a:p>
          <a:p>
            <a:pPr eaLnBrk="1" hangingPunct="1"/>
            <a:r>
              <a:rPr lang="en-GB" sz="1800" dirty="0" smtClean="0"/>
              <a:t>Frits van </a:t>
            </a:r>
            <a:r>
              <a:rPr lang="en-GB" sz="1800" dirty="0" err="1" smtClean="0"/>
              <a:t>Calker</a:t>
            </a:r>
            <a:r>
              <a:rPr lang="en-GB" sz="1800" dirty="0" smtClean="0"/>
              <a:t> – RFID Direct</a:t>
            </a:r>
          </a:p>
          <a:p>
            <a:pPr eaLnBrk="1" hangingPunct="1"/>
            <a:r>
              <a:rPr lang="en-GB" sz="1800" dirty="0" smtClean="0"/>
              <a:t>Andy Ho – RFID Direct</a:t>
            </a: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descr="Bildresultat för anglian water logo"/>
          <p:cNvPicPr>
            <a:picLocks noChangeAspect="1" noChangeArrowheads="1"/>
          </p:cNvPicPr>
          <p:nvPr/>
        </p:nvPicPr>
        <p:blipFill>
          <a:blip r:embed="rId2" cstate="print"/>
          <a:srcRect/>
          <a:stretch>
            <a:fillRect/>
          </a:stretch>
        </p:blipFill>
        <p:spPr bwMode="auto">
          <a:xfrm>
            <a:off x="530026" y="1814638"/>
            <a:ext cx="2770908" cy="1299600"/>
          </a:xfrm>
          <a:prstGeom prst="rect">
            <a:avLst/>
          </a:prstGeom>
          <a:noFill/>
        </p:spPr>
      </p:pic>
      <p:sp>
        <p:nvSpPr>
          <p:cNvPr id="2" name="Title 1"/>
          <p:cNvSpPr>
            <a:spLocks noGrp="1"/>
          </p:cNvSpPr>
          <p:nvPr>
            <p:ph type="title"/>
          </p:nvPr>
        </p:nvSpPr>
        <p:spPr>
          <a:xfrm>
            <a:off x="1000496" y="150421"/>
            <a:ext cx="7793038" cy="685800"/>
          </a:xfrm>
        </p:spPr>
        <p:txBody>
          <a:bodyPr/>
          <a:lstStyle/>
          <a:p>
            <a:r>
              <a:rPr lang="en-GB" dirty="0" smtClean="0"/>
              <a:t>Guests</a:t>
            </a:r>
            <a:endParaRPr lang="en-GB" dirty="0"/>
          </a:p>
        </p:txBody>
      </p:sp>
      <p:pic>
        <p:nvPicPr>
          <p:cNvPr id="3074" name="Picture 2" descr="https://encrypted-tbn3.gstatic.com/images?q=tbn:ANd9GcQXZQpXn4Z-DwWuTYatWIMyw--RWj4vBGPZv9-_mzKgDZAX0tzGhXIpSqs"/>
          <p:cNvPicPr>
            <a:picLocks noChangeAspect="1" noChangeArrowheads="1"/>
          </p:cNvPicPr>
          <p:nvPr/>
        </p:nvPicPr>
        <p:blipFill>
          <a:blip r:embed="rId3" cstate="print"/>
          <a:srcRect/>
          <a:stretch>
            <a:fillRect/>
          </a:stretch>
        </p:blipFill>
        <p:spPr bwMode="auto">
          <a:xfrm>
            <a:off x="294231" y="3420104"/>
            <a:ext cx="3169697" cy="706065"/>
          </a:xfrm>
          <a:prstGeom prst="rect">
            <a:avLst/>
          </a:prstGeom>
          <a:noFill/>
        </p:spPr>
      </p:pic>
      <p:pic>
        <p:nvPicPr>
          <p:cNvPr id="3076" name="Picture 4" descr="Bildresultat för affinity water logo"/>
          <p:cNvPicPr>
            <a:picLocks noChangeAspect="1" noChangeArrowheads="1"/>
          </p:cNvPicPr>
          <p:nvPr/>
        </p:nvPicPr>
        <p:blipFill>
          <a:blip r:embed="rId4" cstate="print"/>
          <a:srcRect/>
          <a:stretch>
            <a:fillRect/>
          </a:stretch>
        </p:blipFill>
        <p:spPr bwMode="auto">
          <a:xfrm>
            <a:off x="508000" y="996241"/>
            <a:ext cx="2434360" cy="757225"/>
          </a:xfrm>
          <a:prstGeom prst="rect">
            <a:avLst/>
          </a:prstGeom>
          <a:noFill/>
        </p:spPr>
      </p:pic>
      <p:pic>
        <p:nvPicPr>
          <p:cNvPr id="3078" name="Picture 6" descr="Bildresultat för severn trent water logo"/>
          <p:cNvPicPr>
            <a:picLocks noChangeAspect="1" noChangeArrowheads="1"/>
          </p:cNvPicPr>
          <p:nvPr/>
        </p:nvPicPr>
        <p:blipFill>
          <a:blip r:embed="rId5" cstate="print"/>
          <a:srcRect/>
          <a:stretch>
            <a:fillRect/>
          </a:stretch>
        </p:blipFill>
        <p:spPr bwMode="auto">
          <a:xfrm>
            <a:off x="3398120" y="3919584"/>
            <a:ext cx="2360842" cy="1181855"/>
          </a:xfrm>
          <a:prstGeom prst="rect">
            <a:avLst/>
          </a:prstGeom>
          <a:noFill/>
        </p:spPr>
      </p:pic>
      <p:pic>
        <p:nvPicPr>
          <p:cNvPr id="3084" name="Picture 12" descr="Bildresultat för als logo"/>
          <p:cNvPicPr>
            <a:picLocks noChangeAspect="1" noChangeArrowheads="1"/>
          </p:cNvPicPr>
          <p:nvPr/>
        </p:nvPicPr>
        <p:blipFill>
          <a:blip r:embed="rId6" cstate="print"/>
          <a:srcRect/>
          <a:stretch>
            <a:fillRect/>
          </a:stretch>
        </p:blipFill>
        <p:spPr bwMode="auto">
          <a:xfrm>
            <a:off x="3905254" y="1071419"/>
            <a:ext cx="1520412" cy="1468581"/>
          </a:xfrm>
          <a:prstGeom prst="rect">
            <a:avLst/>
          </a:prstGeom>
          <a:noFill/>
        </p:spPr>
      </p:pic>
      <p:pic>
        <p:nvPicPr>
          <p:cNvPr id="3086" name="Picture 14" descr="Bildresultat för dee valley water logo"/>
          <p:cNvPicPr>
            <a:picLocks noChangeAspect="1" noChangeArrowheads="1"/>
          </p:cNvPicPr>
          <p:nvPr/>
        </p:nvPicPr>
        <p:blipFill>
          <a:blip r:embed="rId7" cstate="print"/>
          <a:srcRect/>
          <a:stretch>
            <a:fillRect/>
          </a:stretch>
        </p:blipFill>
        <p:spPr bwMode="auto">
          <a:xfrm>
            <a:off x="6012872" y="1293162"/>
            <a:ext cx="1880178" cy="986922"/>
          </a:xfrm>
          <a:prstGeom prst="rect">
            <a:avLst/>
          </a:prstGeom>
          <a:noFill/>
        </p:spPr>
      </p:pic>
      <p:pic>
        <p:nvPicPr>
          <p:cNvPr id="3088" name="Picture 16" descr="http://enitial.co.uk/wp-content/uploads/2015/08/logo1-300x125.png"/>
          <p:cNvPicPr>
            <a:picLocks noChangeAspect="1" noChangeArrowheads="1"/>
          </p:cNvPicPr>
          <p:nvPr/>
        </p:nvPicPr>
        <p:blipFill>
          <a:blip r:embed="rId8" cstate="print"/>
          <a:srcRect/>
          <a:stretch>
            <a:fillRect/>
          </a:stretch>
        </p:blipFill>
        <p:spPr bwMode="auto">
          <a:xfrm>
            <a:off x="3564082" y="2782049"/>
            <a:ext cx="1867766" cy="778236"/>
          </a:xfrm>
          <a:prstGeom prst="rect">
            <a:avLst/>
          </a:prstGeom>
          <a:noFill/>
        </p:spPr>
      </p:pic>
      <p:sp>
        <p:nvSpPr>
          <p:cNvPr id="3090" name="AutoShape 18" descr="Bildresultat för ohes logo"/>
          <p:cNvSpPr>
            <a:spLocks noChangeAspect="1" noChangeArrowheads="1"/>
          </p:cNvSpPr>
          <p:nvPr/>
        </p:nvSpPr>
        <p:spPr bwMode="auto">
          <a:xfrm>
            <a:off x="155575" y="-547688"/>
            <a:ext cx="2228850" cy="1152526"/>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3094" name="Picture 22" descr="Bildresultat för SGS logo"/>
          <p:cNvPicPr>
            <a:picLocks noChangeAspect="1" noChangeArrowheads="1"/>
          </p:cNvPicPr>
          <p:nvPr/>
        </p:nvPicPr>
        <p:blipFill>
          <a:blip r:embed="rId9" cstate="print"/>
          <a:srcRect/>
          <a:stretch>
            <a:fillRect/>
          </a:stretch>
        </p:blipFill>
        <p:spPr bwMode="auto">
          <a:xfrm>
            <a:off x="6345382" y="2666527"/>
            <a:ext cx="2184976" cy="1040718"/>
          </a:xfrm>
          <a:prstGeom prst="rect">
            <a:avLst/>
          </a:prstGeom>
          <a:noFill/>
        </p:spPr>
      </p:pic>
      <p:pic>
        <p:nvPicPr>
          <p:cNvPr id="3096" name="Picture 24" descr="Bildresultat för south staffordshire water logo"/>
          <p:cNvPicPr>
            <a:picLocks noChangeAspect="1" noChangeArrowheads="1"/>
          </p:cNvPicPr>
          <p:nvPr/>
        </p:nvPicPr>
        <p:blipFill>
          <a:blip r:embed="rId10" cstate="print"/>
          <a:srcRect/>
          <a:stretch>
            <a:fillRect/>
          </a:stretch>
        </p:blipFill>
        <p:spPr bwMode="auto">
          <a:xfrm>
            <a:off x="6779489" y="3759922"/>
            <a:ext cx="1917412" cy="958706"/>
          </a:xfrm>
          <a:prstGeom prst="rect">
            <a:avLst/>
          </a:prstGeom>
          <a:noFill/>
        </p:spPr>
      </p:pic>
      <p:pic>
        <p:nvPicPr>
          <p:cNvPr id="3098" name="Picture 26" descr="Bildresultat för thames water logo"/>
          <p:cNvPicPr>
            <a:picLocks noChangeAspect="1" noChangeArrowheads="1"/>
          </p:cNvPicPr>
          <p:nvPr/>
        </p:nvPicPr>
        <p:blipFill>
          <a:blip r:embed="rId11" cstate="print"/>
          <a:srcRect/>
          <a:stretch>
            <a:fillRect/>
          </a:stretch>
        </p:blipFill>
        <p:spPr bwMode="auto">
          <a:xfrm>
            <a:off x="5733309" y="4838967"/>
            <a:ext cx="1644072" cy="1644072"/>
          </a:xfrm>
          <a:prstGeom prst="rect">
            <a:avLst/>
          </a:prstGeom>
          <a:noFill/>
        </p:spPr>
      </p:pic>
      <p:pic>
        <p:nvPicPr>
          <p:cNvPr id="3082" name="Picture 10" descr="Bildresultat för northern ireland water logo"/>
          <p:cNvPicPr>
            <a:picLocks noChangeAspect="1" noChangeArrowheads="1"/>
          </p:cNvPicPr>
          <p:nvPr/>
        </p:nvPicPr>
        <p:blipFill>
          <a:blip r:embed="rId12" cstate="print"/>
          <a:srcRect/>
          <a:stretch>
            <a:fillRect/>
          </a:stretch>
        </p:blipFill>
        <p:spPr bwMode="auto">
          <a:xfrm>
            <a:off x="715529" y="4641188"/>
            <a:ext cx="2397088" cy="1825597"/>
          </a:xfrm>
          <a:prstGeom prst="rect">
            <a:avLst/>
          </a:prstGeom>
          <a:noFill/>
        </p:spPr>
      </p:pic>
      <p:sp>
        <p:nvSpPr>
          <p:cNvPr id="70658" name="AutoShape 2" descr="Image result for intertek logo"/>
          <p:cNvSpPr>
            <a:spLocks noChangeAspect="1" noChangeArrowheads="1"/>
          </p:cNvSpPr>
          <p:nvPr/>
        </p:nvSpPr>
        <p:spPr bwMode="auto">
          <a:xfrm>
            <a:off x="155575" y="-525463"/>
            <a:ext cx="2343150" cy="1095376"/>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70660" name="Picture 4" descr="Intertek Logo"/>
          <p:cNvPicPr>
            <a:picLocks noChangeAspect="1" noChangeArrowheads="1"/>
          </p:cNvPicPr>
          <p:nvPr/>
        </p:nvPicPr>
        <p:blipFill>
          <a:blip r:embed="rId13" cstate="print"/>
          <a:srcRect/>
          <a:stretch>
            <a:fillRect/>
          </a:stretch>
        </p:blipFill>
        <p:spPr bwMode="auto">
          <a:xfrm>
            <a:off x="3217984" y="5494944"/>
            <a:ext cx="2288443" cy="1070590"/>
          </a:xfrm>
          <a:prstGeom prst="rect">
            <a:avLst/>
          </a:prstGeom>
          <a:noFill/>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2372" y="220824"/>
            <a:ext cx="7793038" cy="685800"/>
          </a:xfrm>
        </p:spPr>
        <p:txBody>
          <a:bodyPr/>
          <a:lstStyle/>
          <a:p>
            <a:r>
              <a:rPr lang="en-GB" dirty="0" smtClean="0"/>
              <a:t>The Heath</a:t>
            </a:r>
            <a:endParaRPr lang="en-GB" dirty="0"/>
          </a:p>
        </p:txBody>
      </p:sp>
      <p:pic>
        <p:nvPicPr>
          <p:cNvPr id="18434" name="Picture 2" descr="http://www.csols.com/pics/theheath.jpg"/>
          <p:cNvPicPr>
            <a:picLocks noChangeAspect="1" noChangeArrowheads="1"/>
          </p:cNvPicPr>
          <p:nvPr/>
        </p:nvPicPr>
        <p:blipFill>
          <a:blip r:embed="rId3" cstate="print"/>
          <a:srcRect/>
          <a:stretch>
            <a:fillRect/>
          </a:stretch>
        </p:blipFill>
        <p:spPr bwMode="auto">
          <a:xfrm>
            <a:off x="1177014" y="1243534"/>
            <a:ext cx="6699997" cy="3926342"/>
          </a:xfrm>
          <a:prstGeom prst="rect">
            <a:avLst/>
          </a:prstGeom>
          <a:noFill/>
        </p:spPr>
      </p:pic>
      <p:sp>
        <p:nvSpPr>
          <p:cNvPr id="6" name="Rectangle 5"/>
          <p:cNvSpPr/>
          <p:nvPr/>
        </p:nvSpPr>
        <p:spPr>
          <a:xfrm>
            <a:off x="1684880" y="5548304"/>
            <a:ext cx="4583306" cy="1103379"/>
          </a:xfrm>
          <a:prstGeom prst="rect">
            <a:avLst/>
          </a:prstGeom>
        </p:spPr>
        <p:txBody>
          <a:bodyPr wrap="none">
            <a:spAutoFit/>
          </a:bodyPr>
          <a:lstStyle/>
          <a:p>
            <a:r>
              <a:rPr lang="en-GB" sz="1800" dirty="0" smtClean="0">
                <a:latin typeface="+mj-lt"/>
              </a:rPr>
              <a:t>Remote Sampler Forum II 2017</a:t>
            </a:r>
          </a:p>
          <a:p>
            <a:r>
              <a:rPr lang="en-GB" sz="1800" dirty="0" smtClean="0">
                <a:latin typeface="+mj-lt"/>
              </a:rPr>
              <a:t>The Heath Research &amp; Technical Centre</a:t>
            </a:r>
            <a:br>
              <a:rPr lang="en-GB" sz="1800" dirty="0" smtClean="0">
                <a:latin typeface="+mj-lt"/>
              </a:rPr>
            </a:br>
            <a:r>
              <a:rPr lang="en-GB" sz="1800" dirty="0" smtClean="0">
                <a:latin typeface="+mj-lt"/>
              </a:rPr>
              <a:t>Runcorn  </a:t>
            </a:r>
            <a:endParaRPr lang="en-GB" sz="1800" dirty="0">
              <a:latin typeface="+mj-lt"/>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CSols Powerpoint Template">
  <a:themeElements>
    <a:clrScheme name="CSols Powerpoint Template 8">
      <a:dk1>
        <a:srgbClr val="000000"/>
      </a:dk1>
      <a:lt1>
        <a:srgbClr val="FFFFFF"/>
      </a:lt1>
      <a:dk2>
        <a:srgbClr val="083576"/>
      </a:dk2>
      <a:lt2>
        <a:srgbClr val="1C1C1C"/>
      </a:lt2>
      <a:accent1>
        <a:srgbClr val="A6CAE1"/>
      </a:accent1>
      <a:accent2>
        <a:srgbClr val="6AC6D2"/>
      </a:accent2>
      <a:accent3>
        <a:srgbClr val="FFFFFF"/>
      </a:accent3>
      <a:accent4>
        <a:srgbClr val="000000"/>
      </a:accent4>
      <a:accent5>
        <a:srgbClr val="D0E1EE"/>
      </a:accent5>
      <a:accent6>
        <a:srgbClr val="5FB3BE"/>
      </a:accent6>
      <a:hlink>
        <a:srgbClr val="B3E2DD"/>
      </a:hlink>
      <a:folHlink>
        <a:srgbClr val="B2B2B2"/>
      </a:folHlink>
    </a:clrScheme>
    <a:fontScheme name="CSols Powerpoint Template">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CCFF"/>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15000"/>
          </a:lnSpc>
          <a:spcBef>
            <a:spcPct val="20000"/>
          </a:spcBef>
          <a:spcAft>
            <a:spcPct val="0"/>
          </a:spcAft>
          <a:buClr>
            <a:schemeClr val="hlink"/>
          </a:buClr>
          <a:buSzPct val="55000"/>
          <a:buFont typeface="Wingdings" pitchFamily="2" charset="2"/>
          <a:buNone/>
          <a:tabLst/>
          <a:defRPr kumimoji="0" lang="en-GB" sz="1600" b="1" i="0" u="none" strike="noStrike" cap="none" normalizeH="0" baseline="0" smtClean="0">
            <a:ln>
              <a:noFill/>
            </a:ln>
            <a:solidFill>
              <a:schemeClr val="tx2"/>
            </a:solidFill>
            <a:effectLst/>
            <a:latin typeface="Franklin Gothic Medium" pitchFamily="34" charset="0"/>
          </a:defRPr>
        </a:defPPr>
      </a:lstStyle>
    </a:spDef>
    <a:lnDef>
      <a:spPr bwMode="auto">
        <a:xfrm>
          <a:off x="0" y="0"/>
          <a:ext cx="1" cy="1"/>
        </a:xfrm>
        <a:custGeom>
          <a:avLst/>
          <a:gdLst/>
          <a:ahLst/>
          <a:cxnLst/>
          <a:rect l="0" t="0" r="0" b="0"/>
          <a:pathLst/>
        </a:custGeom>
        <a:solidFill>
          <a:srgbClr val="00CCFF"/>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15000"/>
          </a:lnSpc>
          <a:spcBef>
            <a:spcPct val="20000"/>
          </a:spcBef>
          <a:spcAft>
            <a:spcPct val="0"/>
          </a:spcAft>
          <a:buClr>
            <a:schemeClr val="hlink"/>
          </a:buClr>
          <a:buSzPct val="55000"/>
          <a:buFont typeface="Wingdings" pitchFamily="2" charset="2"/>
          <a:buNone/>
          <a:tabLst/>
          <a:defRPr kumimoji="0" lang="en-GB" sz="1600" b="1" i="0" u="none" strike="noStrike" cap="none" normalizeH="0" baseline="0" smtClean="0">
            <a:ln>
              <a:noFill/>
            </a:ln>
            <a:solidFill>
              <a:schemeClr val="tx2"/>
            </a:solidFill>
            <a:effectLst/>
            <a:latin typeface="Franklin Gothic Medium" pitchFamily="34" charset="0"/>
          </a:defRPr>
        </a:defPPr>
      </a:lstStyle>
    </a:lnDef>
  </a:objectDefaults>
  <a:extraClrSchemeLst>
    <a:extraClrScheme>
      <a:clrScheme name="CSols Powerpoint Template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CSols Powerpoint Template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CSols Powerpoint Template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CSols Powerpoint Template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CSols Powerpoint Template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CSols Powerpoint Template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CSols Powerpoint Template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CSols Powerpoint Template 8">
        <a:dk1>
          <a:srgbClr val="000000"/>
        </a:dk1>
        <a:lt1>
          <a:srgbClr val="FFFFFF"/>
        </a:lt1>
        <a:dk2>
          <a:srgbClr val="083576"/>
        </a:dk2>
        <a:lt2>
          <a:srgbClr val="1C1C1C"/>
        </a:lt2>
        <a:accent1>
          <a:srgbClr val="A6CAE1"/>
        </a:accent1>
        <a:accent2>
          <a:srgbClr val="6AC6D2"/>
        </a:accent2>
        <a:accent3>
          <a:srgbClr val="FFFFFF"/>
        </a:accent3>
        <a:accent4>
          <a:srgbClr val="000000"/>
        </a:accent4>
        <a:accent5>
          <a:srgbClr val="D0E1EE"/>
        </a:accent5>
        <a:accent6>
          <a:srgbClr val="5FB3BE"/>
        </a:accent6>
        <a:hlink>
          <a:srgbClr val="B3E2DD"/>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C:\My Documents\KeithH\Expanded working files 24 06 03\CSols Powerpoint Template.pot</Template>
  <TotalTime>9320</TotalTime>
  <Words>498</Words>
  <Application>Microsoft Office PowerPoint</Application>
  <PresentationFormat>On-screen Show (4:3)</PresentationFormat>
  <Paragraphs>77</Paragraphs>
  <Slides>19</Slides>
  <Notes>5</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CSols Powerpoint Template</vt:lpstr>
      <vt:lpstr>Remote Sampling Forum II  - Introduction</vt:lpstr>
      <vt:lpstr>Welcome</vt:lpstr>
      <vt:lpstr>Northern Powerhouse</vt:lpstr>
      <vt:lpstr>Runcorn</vt:lpstr>
      <vt:lpstr>Runcorn now Runcone</vt:lpstr>
      <vt:lpstr>Kevin Jones</vt:lpstr>
      <vt:lpstr>Introductions - Hosts</vt:lpstr>
      <vt:lpstr>Guests</vt:lpstr>
      <vt:lpstr>The Heath</vt:lpstr>
      <vt:lpstr>Slide 10</vt:lpstr>
      <vt:lpstr>Slide 11</vt:lpstr>
      <vt:lpstr>Collatorel</vt:lpstr>
      <vt:lpstr>Slide 13</vt:lpstr>
      <vt:lpstr>Slide 14</vt:lpstr>
      <vt:lpstr>Slide 15</vt:lpstr>
      <vt:lpstr>Slide 16</vt:lpstr>
      <vt:lpstr>Slide 17</vt:lpstr>
      <vt:lpstr>Forum / Workshop / User Group?</vt:lpstr>
      <vt:lpstr>Forum?</vt:lpstr>
    </vt:vector>
  </TitlesOfParts>
  <Company>CSols Ltd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Working with Aquakem/Arena</dc:title>
  <dc:creator>Phil Goddard</dc:creator>
  <cp:lastModifiedBy>Kevin Jones</cp:lastModifiedBy>
  <cp:revision>461</cp:revision>
  <cp:lastPrinted>1601-01-01T00:00:00Z</cp:lastPrinted>
  <dcterms:created xsi:type="dcterms:W3CDTF">2003-06-25T11:24:05Z</dcterms:created>
  <dcterms:modified xsi:type="dcterms:W3CDTF">2017-03-14T17:47:00Z</dcterms:modified>
</cp:coreProperties>
</file>