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632" r:id="rId2"/>
    <p:sldId id="634" r:id="rId3"/>
    <p:sldId id="635" r:id="rId4"/>
    <p:sldId id="636" r:id="rId5"/>
    <p:sldId id="641" r:id="rId6"/>
    <p:sldId id="638" r:id="rId7"/>
    <p:sldId id="639" r:id="rId8"/>
    <p:sldId id="640" r:id="rId9"/>
    <p:sldId id="637" r:id="rId10"/>
    <p:sldId id="656" r:id="rId11"/>
    <p:sldId id="644" r:id="rId12"/>
    <p:sldId id="645" r:id="rId13"/>
    <p:sldId id="646" r:id="rId14"/>
    <p:sldId id="647" r:id="rId15"/>
    <p:sldId id="648" r:id="rId16"/>
    <p:sldId id="649" r:id="rId17"/>
    <p:sldId id="650" r:id="rId18"/>
    <p:sldId id="651" r:id="rId19"/>
    <p:sldId id="657" r:id="rId20"/>
    <p:sldId id="658" r:id="rId21"/>
    <p:sldId id="652" r:id="rId22"/>
    <p:sldId id="653" r:id="rId23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115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1600" b="1" kern="1200">
        <a:solidFill>
          <a:schemeClr val="tx2"/>
        </a:solidFill>
        <a:latin typeface="Franklin Gothic Medium" pitchFamily="34" charset="0"/>
        <a:ea typeface="+mn-ea"/>
        <a:cs typeface="+mn-cs"/>
      </a:defRPr>
    </a:lvl1pPr>
    <a:lvl2pPr marL="457200" algn="l" rtl="0" fontAlgn="base">
      <a:lnSpc>
        <a:spcPct val="115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1600" b="1" kern="1200">
        <a:solidFill>
          <a:schemeClr val="tx2"/>
        </a:solidFill>
        <a:latin typeface="Franklin Gothic Medium" pitchFamily="34" charset="0"/>
        <a:ea typeface="+mn-ea"/>
        <a:cs typeface="+mn-cs"/>
      </a:defRPr>
    </a:lvl2pPr>
    <a:lvl3pPr marL="914400" algn="l" rtl="0" fontAlgn="base">
      <a:lnSpc>
        <a:spcPct val="115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1600" b="1" kern="1200">
        <a:solidFill>
          <a:schemeClr val="tx2"/>
        </a:solidFill>
        <a:latin typeface="Franklin Gothic Medium" pitchFamily="34" charset="0"/>
        <a:ea typeface="+mn-ea"/>
        <a:cs typeface="+mn-cs"/>
      </a:defRPr>
    </a:lvl3pPr>
    <a:lvl4pPr marL="1371600" algn="l" rtl="0" fontAlgn="base">
      <a:lnSpc>
        <a:spcPct val="115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1600" b="1" kern="1200">
        <a:solidFill>
          <a:schemeClr val="tx2"/>
        </a:solidFill>
        <a:latin typeface="Franklin Gothic Medium" pitchFamily="34" charset="0"/>
        <a:ea typeface="+mn-ea"/>
        <a:cs typeface="+mn-cs"/>
      </a:defRPr>
    </a:lvl4pPr>
    <a:lvl5pPr marL="1828800" algn="l" rtl="0" fontAlgn="base">
      <a:lnSpc>
        <a:spcPct val="115000"/>
      </a:lnSpc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1600" b="1" kern="1200">
        <a:solidFill>
          <a:schemeClr val="tx2"/>
        </a:solidFill>
        <a:latin typeface="Franklin Gothic Medium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2"/>
        </a:solidFill>
        <a:latin typeface="Franklin Gothic Medium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2"/>
        </a:solidFill>
        <a:latin typeface="Franklin Gothic Medium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2"/>
        </a:solidFill>
        <a:latin typeface="Franklin Gothic Medium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2"/>
        </a:solidFill>
        <a:latin typeface="Franklin Gothic Medium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2D0FC"/>
    <a:srgbClr val="008080"/>
    <a:srgbClr val="5F5F5F"/>
    <a:srgbClr val="DFF3F1"/>
    <a:srgbClr val="001C38"/>
    <a:srgbClr val="001122"/>
    <a:srgbClr val="952142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87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Char char="n"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Wingdings" pitchFamily="2" charset="2"/>
              <a:buChar char="n"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Char char="n"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Wingdings" pitchFamily="2" charset="2"/>
              <a:buChar char="n"/>
              <a:defRPr sz="1200" b="0"/>
            </a:lvl1pPr>
          </a:lstStyle>
          <a:p>
            <a:pPr>
              <a:defRPr/>
            </a:pPr>
            <a:fld id="{0CCC7482-4A69-4EAB-BEBB-B83F87E124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Char char="n"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Wingdings" pitchFamily="2" charset="2"/>
              <a:buChar char="n"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Char char="n"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Wingdings" pitchFamily="2" charset="2"/>
              <a:buChar char="n"/>
              <a:defRPr sz="1200" b="0"/>
            </a:lvl1pPr>
          </a:lstStyle>
          <a:p>
            <a:pPr>
              <a:defRPr/>
            </a:pPr>
            <a:fld id="{AA41B1C6-325F-4A19-950C-0C90836B7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29B04-2D88-4774-BBE1-6CD4C8B7AEC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1B1C6-325F-4A19-950C-0C90836B779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What’s in it for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Give you</a:t>
            </a:r>
            <a:r>
              <a:rPr lang="en-GB" baseline="0" dirty="0" smtClean="0"/>
              <a:t> access to the management data that Remote Sampler collects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Saves you time over collating performance stats manually and putting them into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Key metrics like: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Total number of samples completed by a user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Total number of samples completed by a site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Cumulative sample completion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Generate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Features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Generates a wide variety</a:t>
            </a:r>
            <a:r>
              <a:rPr lang="en-GB" baseline="0" dirty="0" smtClean="0"/>
              <a:t> of interactive </a:t>
            </a:r>
            <a:r>
              <a:rPr lang="en-GB" dirty="0" smtClean="0"/>
              <a:t>chart</a:t>
            </a:r>
            <a:r>
              <a:rPr lang="en-GB" baseline="0" dirty="0" smtClean="0"/>
              <a:t>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See how well your team are handling the sampling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Breakdown by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performance statistics for individual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Control the display colours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Print the charts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data that LIMS doesn’t hold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Integrates fully into Remote Sampler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Copy charts straight into Word or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D1A22-6C82-4851-8E1F-D94B165F7DA2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74067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What’s in it for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Give you</a:t>
            </a:r>
            <a:r>
              <a:rPr lang="en-GB" baseline="0" dirty="0" smtClean="0"/>
              <a:t> access to the management data that Remote Sampler collects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Saves you time over collating performance stats manually and putting them into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Key metrics like: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Total number of samples completed by a user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Total number of samples completed by a site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Cumulative sample completion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Generate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Features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Generates a wide variety</a:t>
            </a:r>
            <a:r>
              <a:rPr lang="en-GB" baseline="0" dirty="0" smtClean="0"/>
              <a:t> of interactive </a:t>
            </a:r>
            <a:r>
              <a:rPr lang="en-GB" dirty="0" smtClean="0"/>
              <a:t>chart</a:t>
            </a:r>
            <a:r>
              <a:rPr lang="en-GB" baseline="0" dirty="0" smtClean="0"/>
              <a:t>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See how well your team are handling the sampling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Breakdown by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performance statistics for individual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Control the display colours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Print the charts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data that LIMS doesn’t hold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Integrates fully into Remote Sampler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Copy charts straight into Word or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D1A22-6C82-4851-8E1F-D94B165F7DA2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0641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What’s in it for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Give you</a:t>
            </a:r>
            <a:r>
              <a:rPr lang="en-GB" baseline="0" dirty="0" smtClean="0"/>
              <a:t> access to the management data that Remote Sampler collects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Saves you time over collating performance stats manually and putting them into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Key metrics like: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Total number of samples completed by a user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Total number of samples completed by a site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Cumulative sample completion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Generate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Features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Generates a wide variety</a:t>
            </a:r>
            <a:r>
              <a:rPr lang="en-GB" baseline="0" dirty="0" smtClean="0"/>
              <a:t> of interactive </a:t>
            </a:r>
            <a:r>
              <a:rPr lang="en-GB" dirty="0" smtClean="0"/>
              <a:t>chart</a:t>
            </a:r>
            <a:r>
              <a:rPr lang="en-GB" baseline="0" dirty="0" smtClean="0"/>
              <a:t>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See how well your team are handling the sampling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Breakdown by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performance statistics for individual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Control the display colours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Print the charts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data that LIMS doesn’t hold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Integrates fully into Remote Sampler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Copy charts straight into Word or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D1A22-6C82-4851-8E1F-D94B165F7DA2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54162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What’s in it for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Give you</a:t>
            </a:r>
            <a:r>
              <a:rPr lang="en-GB" baseline="0" dirty="0" smtClean="0"/>
              <a:t> access to the management data that Remote Sampler collects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Saves you time over collating performance stats manually and putting them into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Key metrics like: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Total number of samples completed by a user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Total number of samples completed by a site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Cumulative sample completion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Generate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Features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Generates a wide variety</a:t>
            </a:r>
            <a:r>
              <a:rPr lang="en-GB" baseline="0" dirty="0" smtClean="0"/>
              <a:t> of interactive </a:t>
            </a:r>
            <a:r>
              <a:rPr lang="en-GB" dirty="0" smtClean="0"/>
              <a:t>chart</a:t>
            </a:r>
            <a:r>
              <a:rPr lang="en-GB" baseline="0" dirty="0" smtClean="0"/>
              <a:t>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See how well your team are handling the sampling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Breakdown by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performance statistics for individual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Control the display colours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Print the charts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data that LIMS doesn’t hold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Integrates fully into Remote Sampler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Copy charts straight into Word or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D1A22-6C82-4851-8E1F-D94B165F7DA2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3804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What’s in it for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Give you</a:t>
            </a:r>
            <a:r>
              <a:rPr lang="en-GB" baseline="0" dirty="0" smtClean="0"/>
              <a:t> access to the management data that Remote Sampler collects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Saves you time over collating performance stats manually and putting them into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Key metrics like: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Total number of samples completed by a user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Total number of samples completed by a site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Cumulative sample completion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Generate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Features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Generates a wide variety</a:t>
            </a:r>
            <a:r>
              <a:rPr lang="en-GB" baseline="0" dirty="0" smtClean="0"/>
              <a:t> of interactive </a:t>
            </a:r>
            <a:r>
              <a:rPr lang="en-GB" dirty="0" smtClean="0"/>
              <a:t>chart</a:t>
            </a:r>
            <a:r>
              <a:rPr lang="en-GB" baseline="0" dirty="0" smtClean="0"/>
              <a:t>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See how well your team are handling the sampling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Breakdown by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performance statistics for individual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Control the display colours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Print the charts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data that LIMS doesn’t hold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Integrates fully into Remote Sampler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Copy charts straight into Word or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D1A22-6C82-4851-8E1F-D94B165F7DA2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10909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What’s in it for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Give you</a:t>
            </a:r>
            <a:r>
              <a:rPr lang="en-GB" baseline="0" dirty="0" smtClean="0"/>
              <a:t> access to the management data that Remote Sampler collects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Saves you time over collating performance stats manually and putting them into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Key metrics like: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Total number of samples completed by a user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Total number of samples completed by a site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Cumulative sample completion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Generate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Features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Generates a wide variety</a:t>
            </a:r>
            <a:r>
              <a:rPr lang="en-GB" baseline="0" dirty="0" smtClean="0"/>
              <a:t> of interactive </a:t>
            </a:r>
            <a:r>
              <a:rPr lang="en-GB" dirty="0" smtClean="0"/>
              <a:t>chart</a:t>
            </a:r>
            <a:r>
              <a:rPr lang="en-GB" baseline="0" dirty="0" smtClean="0"/>
              <a:t>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See how well your team are handling the sampling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Breakdown by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performance statistics for individual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Control the display colours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Print the charts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data that LIMS doesn’t hold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Integrates fully into Remote Sampler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Copy charts straight into Word or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D1A22-6C82-4851-8E1F-D94B165F7DA2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2555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What’s in it for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Give you</a:t>
            </a:r>
            <a:r>
              <a:rPr lang="en-GB" baseline="0" dirty="0" smtClean="0"/>
              <a:t> access to the management data that Remote Sampler collects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Saves you time over collating performance stats manually and putting them into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Key metrics like: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Total number of samples completed by a user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Total number of samples completed by a site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Cumulative sample completion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Generate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Features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Generates a wide variety</a:t>
            </a:r>
            <a:r>
              <a:rPr lang="en-GB" baseline="0" dirty="0" smtClean="0"/>
              <a:t> of interactive </a:t>
            </a:r>
            <a:r>
              <a:rPr lang="en-GB" dirty="0" smtClean="0"/>
              <a:t>chart</a:t>
            </a:r>
            <a:r>
              <a:rPr lang="en-GB" baseline="0" dirty="0" smtClean="0"/>
              <a:t>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See how well your team are handling the sampling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Breakdown by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performance statistics for individual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Control the display colours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Print the charts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data that LIMS doesn’t hold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Integrates fully into Remote Sampler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Copy charts straight into Word or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D1A22-6C82-4851-8E1F-D94B165F7DA2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842506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What’s in it for you?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Give you</a:t>
            </a:r>
            <a:r>
              <a:rPr lang="en-GB" baseline="0" dirty="0" smtClean="0"/>
              <a:t> access to the management data that Remote Sampler collects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Saves you time over collating performance stats manually and putting them into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Key metrics like: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Total number of samples completed by a user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Total number of samples completed by a site in a given period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Cumulative sample completion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Generate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Features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Generates a wide variety</a:t>
            </a:r>
            <a:r>
              <a:rPr lang="en-GB" baseline="0" dirty="0" smtClean="0"/>
              <a:t> of interactive </a:t>
            </a:r>
            <a:r>
              <a:rPr lang="en-GB" dirty="0" smtClean="0"/>
              <a:t>chart</a:t>
            </a:r>
            <a:r>
              <a:rPr lang="en-GB" baseline="0" dirty="0" smtClean="0"/>
              <a:t>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See how well your team are handling the sampling schedule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Breakdown by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performance statistics for individual users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Control the display colours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Print the charts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Chart data that LIMS doesn’t hold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Integrates fully into Remote Sampler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Copy charts straight into Word or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D1A22-6C82-4851-8E1F-D94B165F7DA2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653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711200" y="536575"/>
            <a:ext cx="3733800" cy="3662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5334000" y="1135063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4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0" y="-38100"/>
            <a:ext cx="37449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0">
                <a:solidFill>
                  <a:schemeClr val="bg1"/>
                </a:solidFill>
              </a:rPr>
              <a:t>Beyond the technology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0"/>
            <a:ext cx="3733800" cy="3662363"/>
          </a:xfrm>
          <a:prstGeom prst="rect">
            <a:avLst/>
          </a:prstGeom>
          <a:solidFill>
            <a:srgbClr val="DFF3F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34" descr="F:\CSols\54039 Water 10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525463"/>
            <a:ext cx="30194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701675" y="4754563"/>
            <a:ext cx="609600" cy="619125"/>
          </a:xfrm>
          <a:prstGeom prst="rect">
            <a:avLst/>
          </a:prstGeom>
          <a:solidFill>
            <a:srgbClr val="DFF3F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854075" y="4897438"/>
            <a:ext cx="8289925" cy="619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1" name="Picture 38" descr="F:\CSols\Powerpoint presentation\54039 Water 3cm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3" y="4895850"/>
            <a:ext cx="4556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657225" y="144463"/>
            <a:ext cx="33512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1800">
                <a:solidFill>
                  <a:schemeClr val="bg1"/>
                </a:solidFill>
                <a:latin typeface="Century Gothic" pitchFamily="34" charset="0"/>
              </a:rPr>
              <a:t>beyond the technology</a:t>
            </a:r>
          </a:p>
        </p:txBody>
      </p:sp>
      <p:pic>
        <p:nvPicPr>
          <p:cNvPr id="13" name="Picture 45" descr="F:\CSols\FINAL CSols logo WITh STRA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244475"/>
            <a:ext cx="2514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79" name="Rectangle 43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4916488"/>
            <a:ext cx="7772400" cy="60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8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522913"/>
            <a:ext cx="6796088" cy="109061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8175" y="304800"/>
            <a:ext cx="194786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6927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414713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524000"/>
            <a:ext cx="3416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24000"/>
            <a:ext cx="6983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0"/>
            <a:ext cx="838200" cy="838200"/>
          </a:xfrm>
          <a:prstGeom prst="rect">
            <a:avLst/>
          </a:prstGeom>
          <a:solidFill>
            <a:srgbClr val="DFF3F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152400" y="152400"/>
            <a:ext cx="8991600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793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0" y="6096000"/>
            <a:ext cx="609600" cy="619125"/>
          </a:xfrm>
          <a:prstGeom prst="rect">
            <a:avLst/>
          </a:prstGeom>
          <a:solidFill>
            <a:srgbClr val="DFF3F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152400" y="6238875"/>
            <a:ext cx="609600" cy="619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176" name="Picture 26" descr="F:\CSols\Powerpoint presentation\54039 Water 3cm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3988" y="149225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7" descr="F:\CSols\Powerpoint presentation\54039 Water 3cm.t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3988" y="6237288"/>
            <a:ext cx="4556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8" descr="F:\CSols\FINAL CSols logo WITh STRA.t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7288" y="5900738"/>
            <a:ext cx="14589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 advTm="1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846638"/>
            <a:ext cx="7427167" cy="619125"/>
          </a:xfrm>
        </p:spPr>
        <p:txBody>
          <a:bodyPr/>
          <a:lstStyle/>
          <a:p>
            <a:pPr algn="ctr" eaLnBrk="1" hangingPunct="1"/>
            <a:r>
              <a:rPr lang="en-GB" sz="2000" dirty="0" smtClean="0"/>
              <a:t>Vertical Audits, Traceability, Field AQCs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7724" y="5522913"/>
            <a:ext cx="6796088" cy="1090612"/>
          </a:xfrm>
        </p:spPr>
        <p:txBody>
          <a:bodyPr/>
          <a:lstStyle/>
          <a:p>
            <a:pPr algn="ctr" eaLnBrk="1" hangingPunct="1">
              <a:lnSpc>
                <a:spcPct val="105000"/>
              </a:lnSpc>
            </a:pPr>
            <a:r>
              <a:rPr lang="en-GB" sz="1800" dirty="0" smtClean="0"/>
              <a:t>RSF II - Kevin Jones CSols Ltd March 2017</a:t>
            </a:r>
            <a:br>
              <a:rPr lang="en-GB" sz="18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Commercial in confidence</a:t>
            </a:r>
          </a:p>
          <a:p>
            <a:pPr algn="ctr" eaLnBrk="1" hangingPunct="1">
              <a:lnSpc>
                <a:spcPct val="105000"/>
              </a:lnSpc>
            </a:pPr>
            <a:endParaRPr lang="en-GB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AqcTools</a:t>
            </a:r>
            <a:r>
              <a:rPr lang="en-GB" dirty="0" smtClean="0"/>
              <a:t> Demonstration</a:t>
            </a:r>
            <a:endParaRPr lang="en-GB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5722" y="1391239"/>
            <a:ext cx="8091334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en-GB" b="0" kern="0" dirty="0" smtClean="0"/>
              <a:t>Plot team KPIs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GB" b="0" kern="0" dirty="0"/>
              <a:t>Data LIMS doesn’t have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GB" b="0" kern="0" dirty="0" smtClean="0"/>
              <a:t>Interactive Charting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GB" b="0" kern="0" dirty="0" smtClean="0"/>
              <a:t>Export to Word/Excel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GB" b="0" kern="0" dirty="0" smtClean="0"/>
              <a:t>Alpha Stage</a:t>
            </a:r>
          </a:p>
          <a:p>
            <a:pPr lvl="1" eaLnBrk="1" hangingPunct="1">
              <a:lnSpc>
                <a:spcPct val="140000"/>
              </a:lnSpc>
              <a:defRPr/>
            </a:pPr>
            <a:endParaRPr lang="en-GB" sz="1600" b="0" kern="0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00" y="304800"/>
            <a:ext cx="7793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 smtClean="0"/>
              <a:t>Reporting - Management Metrics/KPIs</a:t>
            </a:r>
            <a:endParaRPr lang="en-GB" altLang="en-US" b="0" kern="0" baseline="30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5503" y="2142766"/>
            <a:ext cx="4046260" cy="31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448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26997 0.1953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00" y="304800"/>
            <a:ext cx="7793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 smtClean="0"/>
              <a:t>Management Metrics</a:t>
            </a:r>
            <a:endParaRPr lang="en-GB" altLang="en-US" b="0" kern="0" baseline="30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75" y="1944810"/>
            <a:ext cx="8486063" cy="390734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547446" y="2377440"/>
            <a:ext cx="3530991" cy="45016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47114" y="4839287"/>
            <a:ext cx="4375051" cy="74558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en-GB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222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3.61111E-6 0.0719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7199 L 3.61111E-6 0.1497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14977 L 3.61111E-6 0.2236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22361 L 3.61111E-6 0.2914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00" y="304800"/>
            <a:ext cx="7793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 smtClean="0"/>
              <a:t>Management Metrics</a:t>
            </a:r>
            <a:endParaRPr lang="en-GB" altLang="en-US" b="0" kern="0" baseline="30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930" y="1361426"/>
            <a:ext cx="5780952" cy="4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194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00" y="304800"/>
            <a:ext cx="7793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 smtClean="0"/>
              <a:t>Management Metrics</a:t>
            </a:r>
            <a:endParaRPr lang="en-GB" altLang="en-US" b="0" kern="0" baseline="30000" dirty="0" smtClean="0"/>
          </a:p>
        </p:txBody>
      </p:sp>
      <p:pic>
        <p:nvPicPr>
          <p:cNvPr id="1026" name="Picture 2" descr="C:\Users\Sam\AppData\Local\Temp\SNAGHTML9b1c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1175000"/>
            <a:ext cx="85725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7513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00" y="304800"/>
            <a:ext cx="7793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 smtClean="0"/>
              <a:t>Management Metrics</a:t>
            </a:r>
            <a:endParaRPr lang="en-GB" altLang="en-US" b="0" kern="0" baseline="30000" dirty="0" smtClean="0"/>
          </a:p>
        </p:txBody>
      </p:sp>
      <p:pic>
        <p:nvPicPr>
          <p:cNvPr id="2050" name="Picture 2" descr="C:\Users\Sam\AppData\Local\Temp\SNAGHTML9bf8c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1175000"/>
            <a:ext cx="85725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0175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00" y="304800"/>
            <a:ext cx="7793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 smtClean="0"/>
              <a:t>Management Metrics</a:t>
            </a:r>
            <a:endParaRPr lang="en-GB" altLang="en-US" b="0" kern="0" baseline="30000" dirty="0" smtClean="0"/>
          </a:p>
        </p:txBody>
      </p:sp>
      <p:pic>
        <p:nvPicPr>
          <p:cNvPr id="3074" name="Picture 2" descr="C:\Users\Sam\AppData\Local\Temp\SNAGHTML9c88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1266323"/>
            <a:ext cx="85725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6400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00" y="304800"/>
            <a:ext cx="7793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 smtClean="0"/>
              <a:t>Management Metrics</a:t>
            </a:r>
            <a:endParaRPr lang="en-GB" altLang="en-US" b="0" kern="0" baseline="30000" dirty="0" smtClean="0"/>
          </a:p>
        </p:txBody>
      </p:sp>
      <p:pic>
        <p:nvPicPr>
          <p:cNvPr id="4098" name="Picture 2" descr="C:\Users\Sam\AppData\Local\Temp\SNAGHTML9d40d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1191043"/>
            <a:ext cx="85725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0272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43000" y="304800"/>
            <a:ext cx="7793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 smtClean="0"/>
              <a:t>Management Metrics</a:t>
            </a:r>
            <a:endParaRPr lang="en-GB" altLang="en-US" b="0" kern="0" baseline="30000" dirty="0" smtClean="0"/>
          </a:p>
        </p:txBody>
      </p:sp>
      <p:pic>
        <p:nvPicPr>
          <p:cNvPr id="5122" name="Picture 2" descr="C:\Users\Sam\AppData\Local\Temp\SNAGHTML9e66b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8" y="1175000"/>
            <a:ext cx="85725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3678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812" y="1138334"/>
            <a:ext cx="3398568" cy="477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3220" y="1129003"/>
            <a:ext cx="3485204" cy="481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87016" y="211494"/>
            <a:ext cx="7793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 smtClean="0"/>
              <a:t>Chain of custody – Sample Report</a:t>
            </a:r>
            <a:endParaRPr lang="en-GB" altLang="en-US" b="0" kern="0" baseline="30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624" y="221673"/>
            <a:ext cx="7793038" cy="685800"/>
          </a:xfrm>
        </p:spPr>
        <p:txBody>
          <a:bodyPr/>
          <a:lstStyle/>
          <a:p>
            <a:r>
              <a:rPr lang="en-GB" sz="2800" dirty="0" smtClean="0"/>
              <a:t>Vertical Audits, Traceability, Field AQCs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Field AQCs</a:t>
            </a:r>
          </a:p>
          <a:p>
            <a:r>
              <a:rPr lang="en-GB" dirty="0" smtClean="0"/>
              <a:t>Reporting						- Management Metrics/KPIs		- Vertical auditing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70" y="1045029"/>
            <a:ext cx="3558897" cy="49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6869" y="1059381"/>
            <a:ext cx="3492158" cy="4958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87016" y="211494"/>
            <a:ext cx="7793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 smtClean="0"/>
              <a:t>Chain of custody – Sample Report</a:t>
            </a:r>
            <a:endParaRPr lang="en-GB" altLang="en-US" b="0" kern="0" baseline="30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739" y="1204349"/>
            <a:ext cx="3279808" cy="466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065" y="1222310"/>
            <a:ext cx="3271656" cy="46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87016" y="211494"/>
            <a:ext cx="7793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kern="0" dirty="0" smtClean="0"/>
              <a:t>Enhanced Chain of custody</a:t>
            </a:r>
            <a:endParaRPr lang="en-GB" altLang="en-US" b="0" kern="0" baseline="30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43000" y="200297"/>
            <a:ext cx="7793038" cy="685800"/>
          </a:xfrm>
        </p:spPr>
        <p:txBody>
          <a:bodyPr/>
          <a:lstStyle/>
          <a:p>
            <a:r>
              <a:rPr lang="en-GB" dirty="0" smtClean="0"/>
              <a:t>Trade sample transfer</a:t>
            </a:r>
            <a:endParaRPr lang="en-US" dirty="0" smtClean="0"/>
          </a:p>
        </p:txBody>
      </p:sp>
      <p:pic>
        <p:nvPicPr>
          <p:cNvPr id="446475" name="Picture 11" descr="D:\informatics\CSols\Technical\Handheld Software\Remote Sampler\screen-shots\Chain of Custody\Trades Chain of Custody Report Sig from P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593" y="1071155"/>
            <a:ext cx="4493933" cy="5480776"/>
          </a:xfrm>
          <a:prstGeom prst="rect">
            <a:avLst/>
          </a:prstGeom>
          <a:noFill/>
        </p:spPr>
      </p:pic>
      <p:pic>
        <p:nvPicPr>
          <p:cNvPr id="450564" name="Picture 4" descr="D:\informatics\CSols\Technical\Handheld Software\Remote Sampler\screen-shots\Signa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872" y="3118384"/>
            <a:ext cx="3334294" cy="1276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AQCs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39" y="1037111"/>
            <a:ext cx="7770421" cy="4853049"/>
          </a:xfrm>
        </p:spPr>
        <p:txBody>
          <a:bodyPr/>
          <a:lstStyle/>
          <a:p>
            <a:r>
              <a:rPr lang="en-GB" dirty="0" smtClean="0"/>
              <a:t>Field AQCs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“Using </a:t>
            </a:r>
            <a:r>
              <a:rPr lang="en-GB" sz="1000" dirty="0" smtClean="0">
                <a:solidFill>
                  <a:schemeClr val="tx1"/>
                </a:solidFill>
              </a:rPr>
              <a:t>the current DWTS accredited and competent persons, it is proposed that personnel within each company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Undertake QC of on-line measurements, with respect to chlorine and turbidity. This means that the requirements of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training and competency, audit, traceability of measurement etc. are fulfilled by the existing accreditations. The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outcome of both methods in using a DWTS competent person is to regularly measure, </a:t>
            </a:r>
            <a:r>
              <a:rPr lang="en-GB" sz="1000" dirty="0" smtClean="0">
                <a:solidFill>
                  <a:srgbClr val="FF0000"/>
                </a:solidFill>
              </a:rPr>
              <a:t>record the differences </a:t>
            </a:r>
          </a:p>
          <a:p>
            <a:pPr>
              <a:buNone/>
            </a:pPr>
            <a:r>
              <a:rPr lang="en-GB" sz="1000" dirty="0" smtClean="0">
                <a:solidFill>
                  <a:srgbClr val="FF0000"/>
                </a:solidFill>
              </a:rPr>
              <a:t>between the two readings and employ control chart methodologies with a view to proving statistical parity of</a:t>
            </a:r>
          </a:p>
          <a:p>
            <a:pPr>
              <a:buNone/>
            </a:pPr>
            <a:r>
              <a:rPr lang="en-GB" sz="1000" dirty="0" smtClean="0">
                <a:solidFill>
                  <a:srgbClr val="FF0000"/>
                </a:solidFill>
              </a:rPr>
              <a:t>measurements</a:t>
            </a:r>
            <a:r>
              <a:rPr lang="en-GB" sz="1000" dirty="0" smtClean="0">
                <a:solidFill>
                  <a:schemeClr val="tx1"/>
                </a:solidFill>
              </a:rPr>
              <a:t>. Some differences in frequency of measurement, methodology and standards for chlorine and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turbidity will be expected. e.g. </a:t>
            </a:r>
          </a:p>
          <a:p>
            <a:pPr>
              <a:buNone/>
            </a:pPr>
            <a:r>
              <a:rPr lang="en-GB" sz="1000" b="1" dirty="0" smtClean="0">
                <a:solidFill>
                  <a:schemeClr val="tx1"/>
                </a:solidFill>
              </a:rPr>
              <a:t>For chlorine</a:t>
            </a:r>
            <a:r>
              <a:rPr lang="en-GB" sz="1000" dirty="0" smtClean="0">
                <a:solidFill>
                  <a:schemeClr val="tx1"/>
                </a:solidFill>
              </a:rPr>
              <a:t>, 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- DWTS certified method that is QC controlled in line with the requirements 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- Undertakes regular measurement and compares this to the on-line measured value 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- Appropriate frequency in the order of 52 times per year due to the stability of measurement. </a:t>
            </a:r>
          </a:p>
          <a:p>
            <a:pPr>
              <a:buNone/>
            </a:pPr>
            <a:r>
              <a:rPr lang="en-GB" sz="1000" b="1" dirty="0" smtClean="0">
                <a:solidFill>
                  <a:schemeClr val="tx1"/>
                </a:solidFill>
              </a:rPr>
              <a:t>For turbidity 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- Undertakes regular measurement of a certified set value solid standard 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- Frequency TBC but in the order of 12 times per year due to the stability of measurement (physical measurement, stable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(LED) light sources, fixed geometry, non-contact*) and risk associated with regular intervention on the measurement cell</a:t>
            </a: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reducing accuracy. </a:t>
            </a:r>
            <a:r>
              <a:rPr lang="en-GB" sz="1000" dirty="0" smtClean="0">
                <a:solidFill>
                  <a:schemeClr val="tx1"/>
                </a:solidFill>
              </a:rPr>
              <a:t>“</a:t>
            </a:r>
            <a:endParaRPr lang="en-GB" sz="1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1000" dirty="0" smtClean="0">
                <a:solidFill>
                  <a:schemeClr val="tx1"/>
                </a:solidFill>
              </a:rPr>
              <a:t>- DWTS letter November  July 2015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AQCs - Interpretation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Interpretation 				   - Each sampler takes two Chlorine measurements per day of the AQC material, during normal processing. 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Possible Solution #1		</a:t>
            </a:r>
          </a:p>
          <a:p>
            <a:pPr lvl="1"/>
            <a:r>
              <a:rPr lang="en-GB" dirty="0" smtClean="0"/>
              <a:t>Capture chlorine results with Remote Sampler mobile during off line workflows</a:t>
            </a:r>
          </a:p>
          <a:p>
            <a:pPr lvl="1"/>
            <a:r>
              <a:rPr lang="en-GB" dirty="0" smtClean="0"/>
              <a:t>Transfer data from Remote Sampler database to </a:t>
            </a:r>
            <a:r>
              <a:rPr lang="en-GB" dirty="0" err="1" smtClean="0"/>
              <a:t>AqcTools</a:t>
            </a:r>
            <a:endParaRPr lang="en-GB" dirty="0" smtClean="0"/>
          </a:p>
          <a:p>
            <a:pPr lvl="1"/>
            <a:r>
              <a:rPr lang="en-GB" dirty="0" smtClean="0"/>
              <a:t>Chart and review data using </a:t>
            </a:r>
            <a:r>
              <a:rPr lang="en-GB" dirty="0" err="1" smtClean="0"/>
              <a:t>AqcTools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AQCs -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2" y="4514801"/>
            <a:ext cx="1798308" cy="1192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72" y="233548"/>
            <a:ext cx="7793038" cy="685800"/>
          </a:xfrm>
        </p:spPr>
        <p:txBody>
          <a:bodyPr/>
          <a:lstStyle/>
          <a:p>
            <a:r>
              <a:rPr lang="en-GB" dirty="0" smtClean="0"/>
              <a:t>Field AQC - Infrastructure</a:t>
            </a:r>
            <a:endParaRPr lang="en-GB" dirty="0"/>
          </a:p>
        </p:txBody>
      </p:sp>
      <p:graphicFrame>
        <p:nvGraphicFramePr>
          <p:cNvPr id="5" name="Object 23"/>
          <p:cNvGraphicFramePr>
            <a:graphicFrameLocks/>
          </p:cNvGraphicFramePr>
          <p:nvPr/>
        </p:nvGraphicFramePr>
        <p:xfrm>
          <a:off x="3603016" y="1072820"/>
          <a:ext cx="1135238" cy="1611004"/>
        </p:xfrm>
        <a:graphic>
          <a:graphicData uri="http://schemas.openxmlformats.org/presentationml/2006/ole">
            <p:oleObj spid="_x0000_s49154" name="Clip" r:id="rId4" imgW="3003480" imgH="3468600" progId="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/>
          </p:cNvGraphicFramePr>
          <p:nvPr/>
        </p:nvGraphicFramePr>
        <p:xfrm>
          <a:off x="3211528" y="3293773"/>
          <a:ext cx="1217967" cy="1670112"/>
        </p:xfrm>
        <a:graphic>
          <a:graphicData uri="http://schemas.openxmlformats.org/presentationml/2006/ole">
            <p:oleObj spid="_x0000_s49155" name="Clip" r:id="rId5" imgW="3003480" imgH="3468600" progId="">
              <p:embed/>
            </p:oleObj>
          </a:graphicData>
        </a:graphic>
      </p:graphicFrame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5099120" y="1218535"/>
            <a:ext cx="163419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err="1" smtClean="0">
                <a:latin typeface="+mn-lt"/>
              </a:rPr>
              <a:t>AqcTools</a:t>
            </a:r>
            <a:r>
              <a:rPr lang="en-GB" sz="1400" dirty="0" smtClean="0">
                <a:latin typeface="+mn-lt"/>
              </a:rPr>
              <a:t> Server &amp; Database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689267" y="2673928"/>
            <a:ext cx="0" cy="304800"/>
          </a:xfrm>
          <a:prstGeom prst="line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4460096" y="3588635"/>
            <a:ext cx="2519202" cy="8787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Remote Sampler Server &amp; database</a:t>
            </a:r>
          </a:p>
          <a:p>
            <a:pPr>
              <a:defRPr/>
            </a:pPr>
            <a:r>
              <a:rPr lang="en-GB" sz="1400" dirty="0" smtClean="0">
                <a:latin typeface="+mn-lt"/>
              </a:rPr>
              <a:t>(Cloud or on premise)</a:t>
            </a:r>
            <a:endParaRPr lang="en-GB" sz="1000" dirty="0">
              <a:latin typeface="+mn-lt"/>
            </a:endParaRPr>
          </a:p>
        </p:txBody>
      </p:sp>
      <p:cxnSp>
        <p:nvCxnSpPr>
          <p:cNvPr id="14" name="Straight Arrow Connector 14"/>
          <p:cNvCxnSpPr>
            <a:cxnSpLocks noChangeShapeType="1"/>
          </p:cNvCxnSpPr>
          <p:nvPr/>
        </p:nvCxnSpPr>
        <p:spPr bwMode="auto">
          <a:xfrm flipH="1">
            <a:off x="3990109" y="2956956"/>
            <a:ext cx="4385953" cy="1187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/>
            <a:tailEnd type="none" w="med" len="med"/>
          </a:ln>
        </p:spPr>
      </p:cxnSp>
      <p:cxnSp>
        <p:nvCxnSpPr>
          <p:cNvPr id="16" name="Straight Arrow Connector 14"/>
          <p:cNvCxnSpPr>
            <a:cxnSpLocks noChangeShapeType="1"/>
          </p:cNvCxnSpPr>
          <p:nvPr/>
        </p:nvCxnSpPr>
        <p:spPr bwMode="auto">
          <a:xfrm flipH="1" flipV="1">
            <a:off x="7218273" y="2676842"/>
            <a:ext cx="13800" cy="26823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/>
            <a:tailEnd type="none" w="med" len="med"/>
          </a:ln>
        </p:spPr>
      </p:cxnSp>
      <p:cxnSp>
        <p:nvCxnSpPr>
          <p:cNvPr id="18" name="Elbow Connector 17"/>
          <p:cNvCxnSpPr/>
          <p:nvPr/>
        </p:nvCxnSpPr>
        <p:spPr bwMode="auto">
          <a:xfrm rot="10800000" flipV="1">
            <a:off x="1641569" y="3871356"/>
            <a:ext cx="1552895" cy="1107968"/>
          </a:xfrm>
          <a:prstGeom prst="bentConnector3">
            <a:avLst>
              <a:gd name="adj1" fmla="val 50000"/>
            </a:avLst>
          </a:prstGeom>
          <a:solidFill>
            <a:srgbClr val="00CCFF"/>
          </a:solidFill>
          <a:ln w="381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graphicFrame>
        <p:nvGraphicFramePr>
          <p:cNvPr id="19" name="Object 18"/>
          <p:cNvGraphicFramePr>
            <a:graphicFrameLocks/>
          </p:cNvGraphicFramePr>
          <p:nvPr/>
        </p:nvGraphicFramePr>
        <p:xfrm>
          <a:off x="6596374" y="1406674"/>
          <a:ext cx="1173307" cy="1164971"/>
        </p:xfrm>
        <a:graphic>
          <a:graphicData uri="http://schemas.openxmlformats.org/presentationml/2006/ole">
            <p:oleObj spid="_x0000_s49156" name="Clip" r:id="rId6" imgW="3841560" imgH="3435120" progId="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/>
          </p:cNvGraphicFramePr>
          <p:nvPr/>
        </p:nvGraphicFramePr>
        <p:xfrm>
          <a:off x="7330665" y="1238441"/>
          <a:ext cx="1173307" cy="1164971"/>
        </p:xfrm>
        <a:graphic>
          <a:graphicData uri="http://schemas.openxmlformats.org/presentationml/2006/ole">
            <p:oleObj spid="_x0000_s49158" name="Clip" r:id="rId7" imgW="3841560" imgH="3435120" progId="">
              <p:embed/>
            </p:oleObj>
          </a:graphicData>
        </a:graphic>
      </p:graphicFrame>
      <p:cxnSp>
        <p:nvCxnSpPr>
          <p:cNvPr id="29" name="Straight Arrow Connector 14"/>
          <p:cNvCxnSpPr>
            <a:cxnSpLocks noChangeShapeType="1"/>
          </p:cNvCxnSpPr>
          <p:nvPr/>
        </p:nvCxnSpPr>
        <p:spPr bwMode="auto">
          <a:xfrm flipH="1" flipV="1">
            <a:off x="7810060" y="2591734"/>
            <a:ext cx="3904" cy="38897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/>
            <a:tailEnd type="none" w="med" len="med"/>
          </a:ln>
        </p:spPr>
      </p:cxnSp>
      <p:cxnSp>
        <p:nvCxnSpPr>
          <p:cNvPr id="31" name="Straight Arrow Connector 14"/>
          <p:cNvCxnSpPr>
            <a:cxnSpLocks noChangeShapeType="1"/>
          </p:cNvCxnSpPr>
          <p:nvPr/>
        </p:nvCxnSpPr>
        <p:spPr bwMode="auto">
          <a:xfrm flipV="1">
            <a:off x="4142509" y="2710486"/>
            <a:ext cx="9952" cy="23261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/>
            <a:tailEnd type="none" w="med" len="med"/>
          </a:ln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516039"/>
            <a:ext cx="1355469" cy="1101177"/>
          </a:xfrm>
          <a:prstGeom prst="rect">
            <a:avLst/>
          </a:prstGeom>
        </p:spPr>
      </p:pic>
      <p:cxnSp>
        <p:nvCxnSpPr>
          <p:cNvPr id="38" name="Elbow Connector 37"/>
          <p:cNvCxnSpPr/>
          <p:nvPr/>
        </p:nvCxnSpPr>
        <p:spPr bwMode="auto">
          <a:xfrm rot="16200000" flipH="1">
            <a:off x="3305301" y="5181601"/>
            <a:ext cx="571995" cy="251358"/>
          </a:xfrm>
          <a:prstGeom prst="bentConnector3">
            <a:avLst>
              <a:gd name="adj1" fmla="val 50000"/>
            </a:avLst>
          </a:prstGeom>
          <a:solidFill>
            <a:srgbClr val="00CCFF"/>
          </a:solidFill>
          <a:ln w="381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49160" name="Picture 8" descr="Image result for android table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4116" y="5343895"/>
            <a:ext cx="784803" cy="1140031"/>
          </a:xfrm>
          <a:prstGeom prst="rect">
            <a:avLst/>
          </a:prstGeom>
          <a:noFill/>
        </p:spPr>
      </p:pic>
      <p:cxnSp>
        <p:nvCxnSpPr>
          <p:cNvPr id="41" name="Elbow Connector 40"/>
          <p:cNvCxnSpPr/>
          <p:nvPr/>
        </p:nvCxnSpPr>
        <p:spPr bwMode="auto">
          <a:xfrm>
            <a:off x="4215742" y="4571999"/>
            <a:ext cx="1246911" cy="736274"/>
          </a:xfrm>
          <a:prstGeom prst="bentConnector3">
            <a:avLst>
              <a:gd name="adj1" fmla="val 50000"/>
            </a:avLst>
          </a:prstGeom>
          <a:solidFill>
            <a:srgbClr val="00CCFF"/>
          </a:solidFill>
          <a:ln w="38100" cap="flat" cmpd="sng" algn="ctr">
            <a:solidFill>
              <a:srgbClr val="00B05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5" name="Text Box 90"/>
          <p:cNvSpPr txBox="1">
            <a:spLocks noChangeArrowheads="1"/>
          </p:cNvSpPr>
          <p:nvPr/>
        </p:nvSpPr>
        <p:spPr bwMode="auto">
          <a:xfrm>
            <a:off x="4788382" y="2546592"/>
            <a:ext cx="2075555" cy="34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Lab (on premise)</a:t>
            </a:r>
          </a:p>
        </p:txBody>
      </p:sp>
      <p:sp>
        <p:nvSpPr>
          <p:cNvPr id="46" name="Text Box 90"/>
          <p:cNvSpPr txBox="1">
            <a:spLocks noChangeArrowheads="1"/>
          </p:cNvSpPr>
          <p:nvPr/>
        </p:nvSpPr>
        <p:spPr bwMode="auto">
          <a:xfrm>
            <a:off x="463784" y="3340260"/>
            <a:ext cx="2075555" cy="31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Field</a:t>
            </a:r>
          </a:p>
        </p:txBody>
      </p:sp>
      <p:sp>
        <p:nvSpPr>
          <p:cNvPr id="47" name="Curved Right Arrow 46"/>
          <p:cNvSpPr/>
          <p:nvPr/>
        </p:nvSpPr>
        <p:spPr bwMode="auto">
          <a:xfrm rot="11205861" flipH="1">
            <a:off x="2173936" y="1341165"/>
            <a:ext cx="1078360" cy="1871114"/>
          </a:xfrm>
          <a:prstGeom prst="curvedRightArrow">
            <a:avLst/>
          </a:prstGeom>
          <a:solidFill>
            <a:srgbClr val="00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Franklin Gothic Medium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AQC – Screen entry</a:t>
            </a:r>
            <a:endParaRPr lang="en-GB" dirty="0"/>
          </a:p>
        </p:txBody>
      </p:sp>
      <p:pic>
        <p:nvPicPr>
          <p:cNvPr id="4" name="Picture 3" descr="07-03-2017 12-06-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56" y="1258831"/>
            <a:ext cx="7311997" cy="459146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98" y="221672"/>
            <a:ext cx="7793038" cy="685800"/>
          </a:xfrm>
        </p:spPr>
        <p:txBody>
          <a:bodyPr/>
          <a:lstStyle/>
          <a:p>
            <a:r>
              <a:rPr lang="en-GB" dirty="0" smtClean="0"/>
              <a:t>Field AQC – Chart</a:t>
            </a:r>
            <a:endParaRPr lang="en-GB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86" y="1069826"/>
            <a:ext cx="5232811" cy="35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440" y="3278994"/>
            <a:ext cx="4928261" cy="334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3" y="1072738"/>
            <a:ext cx="6983413" cy="4267200"/>
          </a:xfrm>
        </p:spPr>
        <p:txBody>
          <a:bodyPr/>
          <a:lstStyle/>
          <a:p>
            <a:r>
              <a:rPr lang="en-GB" dirty="0" smtClean="0"/>
              <a:t>Possible Solution #2		</a:t>
            </a:r>
          </a:p>
          <a:p>
            <a:pPr lvl="1"/>
            <a:r>
              <a:rPr lang="en-GB" dirty="0" smtClean="0"/>
              <a:t>Capture chlorine results with Remote Sampler mobile during off line workflows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Hold update of AQC AND day’s worth of data until 2</a:t>
            </a:r>
            <a:r>
              <a:rPr lang="en-GB" baseline="30000" dirty="0" smtClean="0">
                <a:solidFill>
                  <a:srgbClr val="FF0000"/>
                </a:solidFill>
              </a:rPr>
              <a:t>nd</a:t>
            </a:r>
            <a:r>
              <a:rPr lang="en-GB" dirty="0" smtClean="0">
                <a:solidFill>
                  <a:srgbClr val="FF0000"/>
                </a:solidFill>
              </a:rPr>
              <a:t> AQC complete and OK, otherwise ….</a:t>
            </a:r>
          </a:p>
          <a:p>
            <a:pPr lvl="1"/>
            <a:r>
              <a:rPr lang="en-GB" dirty="0" smtClean="0"/>
              <a:t>Transfer data from Remote Sampler database to </a:t>
            </a:r>
            <a:r>
              <a:rPr lang="en-GB" dirty="0" err="1" smtClean="0"/>
              <a:t>AqcTools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Chart and review data using </a:t>
            </a:r>
            <a:r>
              <a:rPr lang="en-GB" dirty="0" err="1" smtClean="0"/>
              <a:t>AqcTools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AQCs -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ols Powerpoint Template">
  <a:themeElements>
    <a:clrScheme name="CSols Powerpoint Template 8">
      <a:dk1>
        <a:srgbClr val="000000"/>
      </a:dk1>
      <a:lt1>
        <a:srgbClr val="FFFFFF"/>
      </a:lt1>
      <a:dk2>
        <a:srgbClr val="083576"/>
      </a:dk2>
      <a:lt2>
        <a:srgbClr val="1C1C1C"/>
      </a:lt2>
      <a:accent1>
        <a:srgbClr val="A6CAE1"/>
      </a:accent1>
      <a:accent2>
        <a:srgbClr val="6AC6D2"/>
      </a:accent2>
      <a:accent3>
        <a:srgbClr val="FFFFFF"/>
      </a:accent3>
      <a:accent4>
        <a:srgbClr val="000000"/>
      </a:accent4>
      <a:accent5>
        <a:srgbClr val="D0E1EE"/>
      </a:accent5>
      <a:accent6>
        <a:srgbClr val="5FB3BE"/>
      </a:accent6>
      <a:hlink>
        <a:srgbClr val="B3E2DD"/>
      </a:hlink>
      <a:folHlink>
        <a:srgbClr val="B2B2B2"/>
      </a:folHlink>
    </a:clrScheme>
    <a:fontScheme name="CSols Powerpoint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ranklin Gothic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ranklin Gothic Medium" pitchFamily="34" charset="0"/>
          </a:defRPr>
        </a:defPPr>
      </a:lstStyle>
    </a:lnDef>
  </a:objectDefaults>
  <a:extraClrSchemeLst>
    <a:extraClrScheme>
      <a:clrScheme name="CSols Powerpoint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ls Powerpoint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ls Powerpoint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ls Powerpoint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ols Powerpoint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ls Powerpoint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ls Powerpoint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ols Powerpoint Template 8">
        <a:dk1>
          <a:srgbClr val="000000"/>
        </a:dk1>
        <a:lt1>
          <a:srgbClr val="FFFFFF"/>
        </a:lt1>
        <a:dk2>
          <a:srgbClr val="083576"/>
        </a:dk2>
        <a:lt2>
          <a:srgbClr val="1C1C1C"/>
        </a:lt2>
        <a:accent1>
          <a:srgbClr val="A6CAE1"/>
        </a:accent1>
        <a:accent2>
          <a:srgbClr val="6AC6D2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5FB3BE"/>
        </a:accent6>
        <a:hlink>
          <a:srgbClr val="B3E2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Documents\KeithH\Expanded working files 24 06 03\CSols Powerpoint Template.pot</Template>
  <TotalTime>9317</TotalTime>
  <Words>1284</Words>
  <Application>Microsoft Office PowerPoint</Application>
  <PresentationFormat>On-screen Show (4:3)</PresentationFormat>
  <Paragraphs>225</Paragraphs>
  <Slides>22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CSols Powerpoint Template</vt:lpstr>
      <vt:lpstr>Clip</vt:lpstr>
      <vt:lpstr>Vertical Audits, Traceability, Field AQCs</vt:lpstr>
      <vt:lpstr>Vertical Audits, Traceability, Field AQCs</vt:lpstr>
      <vt:lpstr>Field AQCs</vt:lpstr>
      <vt:lpstr>Field AQCs - Interpretation</vt:lpstr>
      <vt:lpstr>Field AQCs - </vt:lpstr>
      <vt:lpstr>Field AQC - Infrastructure</vt:lpstr>
      <vt:lpstr>Field AQC – Screen entry</vt:lpstr>
      <vt:lpstr>Field AQC – Chart</vt:lpstr>
      <vt:lpstr>Field AQCs - </vt:lpstr>
      <vt:lpstr>AqcTools Demonstration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Trade sample transfer</vt:lpstr>
    </vt:vector>
  </TitlesOfParts>
  <Company>CSols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Aquakem/Arena</dc:title>
  <dc:creator>Phil Goddard</dc:creator>
  <cp:lastModifiedBy>Kevin Jones</cp:lastModifiedBy>
  <cp:revision>461</cp:revision>
  <cp:lastPrinted>1601-01-01T00:00:00Z</cp:lastPrinted>
  <dcterms:created xsi:type="dcterms:W3CDTF">2003-06-25T11:24:05Z</dcterms:created>
  <dcterms:modified xsi:type="dcterms:W3CDTF">2017-03-14T17:53:56Z</dcterms:modified>
</cp:coreProperties>
</file>