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7" r:id="rId2"/>
    <p:sldId id="262" r:id="rId3"/>
    <p:sldId id="263" r:id="rId4"/>
    <p:sldId id="265" r:id="rId5"/>
    <p:sldId id="266" r:id="rId6"/>
    <p:sldId id="268" r:id="rId7"/>
    <p:sldId id="256" r:id="rId8"/>
    <p:sldId id="267" r:id="rId9"/>
    <p:sldId id="257" r:id="rId10"/>
    <p:sldId id="258" r:id="rId11"/>
    <p:sldId id="275" r:id="rId12"/>
    <p:sldId id="270" r:id="rId13"/>
    <p:sldId id="271" r:id="rId14"/>
    <p:sldId id="272" r:id="rId15"/>
    <p:sldId id="259" r:id="rId16"/>
    <p:sldId id="261"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35" autoAdjust="0"/>
  </p:normalViewPr>
  <p:slideViewPr>
    <p:cSldViewPr>
      <p:cViewPr>
        <p:scale>
          <a:sx n="77" d="100"/>
          <a:sy n="77" d="100"/>
        </p:scale>
        <p:origin x="-117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0BA6D3-73E6-4763-962F-A7621B325510}" type="datetimeFigureOut">
              <a:rPr lang="en-US" smtClean="0"/>
              <a:pPr/>
              <a:t>10/23/2012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C191E2-1FED-4B2F-A51C-FF0BAF9F44C0}" type="slidenum">
              <a:rPr lang="en-US" smtClean="0"/>
              <a:pPr/>
              <a:t>‹#›</a:t>
            </a:fld>
            <a:endParaRPr lang="en-US"/>
          </a:p>
        </p:txBody>
      </p:sp>
    </p:spTree>
    <p:extLst>
      <p:ext uri="{BB962C8B-B14F-4D97-AF65-F5344CB8AC3E}">
        <p14:creationId xmlns:p14="http://schemas.microsoft.com/office/powerpoint/2010/main" val="1960008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165BB-1909-467F-BA87-2EEDDB69A353}" type="datetimeFigureOut">
              <a:rPr lang="en-US" smtClean="0"/>
              <a:pPr/>
              <a:t>10/23/2012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1C802-5EC1-423E-9180-3AE04D78695E}" type="slidenum">
              <a:rPr lang="en-US" smtClean="0"/>
              <a:pPr/>
              <a:t>‹#›</a:t>
            </a:fld>
            <a:endParaRPr lang="en-US"/>
          </a:p>
        </p:txBody>
      </p:sp>
    </p:spTree>
    <p:extLst>
      <p:ext uri="{BB962C8B-B14F-4D97-AF65-F5344CB8AC3E}">
        <p14:creationId xmlns:p14="http://schemas.microsoft.com/office/powerpoint/2010/main" val="35769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84EAF9-75ED-429E-82D4-36CFE4A76E45}" type="datetimeFigureOut">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622A6-A520-405E-8F5D-A9F02A0DC6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4EAF9-75ED-429E-82D4-36CFE4A76E45}" type="datetimeFigureOut">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622A6-A520-405E-8F5D-A9F02A0DC6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4EAF9-75ED-429E-82D4-36CFE4A76E45}" type="datetimeFigureOut">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622A6-A520-405E-8F5D-A9F02A0DC6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4EAF9-75ED-429E-82D4-36CFE4A76E45}" type="datetimeFigureOut">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622A6-A520-405E-8F5D-A9F02A0DC6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84EAF9-75ED-429E-82D4-36CFE4A76E45}" type="datetimeFigureOut">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622A6-A520-405E-8F5D-A9F02A0DC6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84EAF9-75ED-429E-82D4-36CFE4A76E45}" type="datetimeFigureOut">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622A6-A520-405E-8F5D-A9F02A0DC6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84EAF9-75ED-429E-82D4-36CFE4A76E45}" type="datetimeFigureOut">
              <a:rPr lang="en-US" smtClean="0"/>
              <a:pPr/>
              <a:t>10/23/2012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0622A6-A520-405E-8F5D-A9F02A0DC6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84EAF9-75ED-429E-82D4-36CFE4A76E45}" type="datetimeFigureOut">
              <a:rPr lang="en-US" smtClean="0"/>
              <a:pPr/>
              <a:t>10/23/2012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0622A6-A520-405E-8F5D-A9F02A0DC6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4EAF9-75ED-429E-82D4-36CFE4A76E45}" type="datetimeFigureOut">
              <a:rPr lang="en-US" smtClean="0"/>
              <a:pPr/>
              <a:t>10/23/2012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0622A6-A520-405E-8F5D-A9F02A0DC6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84EAF9-75ED-429E-82D4-36CFE4A76E45}" type="datetimeFigureOut">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622A6-A520-405E-8F5D-A9F02A0DC6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84EAF9-75ED-429E-82D4-36CFE4A76E45}" type="datetimeFigureOut">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622A6-A520-405E-8F5D-A9F02A0DC6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4EAF9-75ED-429E-82D4-36CFE4A76E45}" type="datetimeFigureOut">
              <a:rPr lang="en-US" smtClean="0"/>
              <a:pPr/>
              <a:t>10/23/2012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622A6-A520-405E-8F5D-A9F02A0DC6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auto">
          <a:xfrm>
            <a:off x="711200" y="536575"/>
            <a:ext cx="3733800" cy="3662363"/>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5" name="Text Box 30"/>
          <p:cNvSpPr txBox="1">
            <a:spLocks noChangeArrowheads="1"/>
          </p:cNvSpPr>
          <p:nvPr/>
        </p:nvSpPr>
        <p:spPr bwMode="auto">
          <a:xfrm>
            <a:off x="5334000" y="1135063"/>
            <a:ext cx="641350" cy="336550"/>
          </a:xfrm>
          <a:prstGeom prst="rect">
            <a:avLst/>
          </a:prstGeom>
          <a:noFill/>
          <a:ln w="9525">
            <a:noFill/>
            <a:miter lim="800000"/>
            <a:headEnd/>
            <a:tailEnd/>
          </a:ln>
          <a:effectLst/>
        </p:spPr>
        <p:txBody>
          <a:bodyPr wrap="none">
            <a:spAutoFit/>
          </a:bodyPr>
          <a:lstStyle/>
          <a:p>
            <a:pPr>
              <a:defRPr/>
            </a:pPr>
            <a:endParaRPr lang="en-US" sz="1400">
              <a:solidFill>
                <a:schemeClr val="tx1"/>
              </a:solidFill>
              <a:latin typeface="Century Gothic" pitchFamily="34" charset="0"/>
            </a:endParaRPr>
          </a:p>
        </p:txBody>
      </p:sp>
      <p:sp>
        <p:nvSpPr>
          <p:cNvPr id="6" name="Text Box 26"/>
          <p:cNvSpPr txBox="1">
            <a:spLocks noChangeArrowheads="1"/>
          </p:cNvSpPr>
          <p:nvPr/>
        </p:nvSpPr>
        <p:spPr bwMode="auto">
          <a:xfrm>
            <a:off x="0" y="-38100"/>
            <a:ext cx="3744913" cy="512763"/>
          </a:xfrm>
          <a:prstGeom prst="rect">
            <a:avLst/>
          </a:prstGeom>
          <a:noFill/>
          <a:ln w="9525">
            <a:noFill/>
            <a:miter lim="800000"/>
            <a:headEnd/>
            <a:tailEnd/>
          </a:ln>
          <a:effectLst/>
        </p:spPr>
        <p:txBody>
          <a:bodyPr wrap="none">
            <a:spAutoFit/>
          </a:bodyPr>
          <a:lstStyle/>
          <a:p>
            <a:pPr>
              <a:defRPr/>
            </a:pPr>
            <a:r>
              <a:rPr lang="en-GB" sz="2400" b="0">
                <a:solidFill>
                  <a:schemeClr val="bg1"/>
                </a:solidFill>
              </a:rPr>
              <a:t>Beyond the technology</a:t>
            </a:r>
          </a:p>
        </p:txBody>
      </p:sp>
      <p:sp>
        <p:nvSpPr>
          <p:cNvPr id="7" name="Rectangle 33"/>
          <p:cNvSpPr>
            <a:spLocks noChangeArrowheads="1"/>
          </p:cNvSpPr>
          <p:nvPr/>
        </p:nvSpPr>
        <p:spPr bwMode="auto">
          <a:xfrm>
            <a:off x="0" y="0"/>
            <a:ext cx="3733800" cy="3662363"/>
          </a:xfrm>
          <a:prstGeom prst="rect">
            <a:avLst/>
          </a:prstGeom>
          <a:solidFill>
            <a:srgbClr val="DFF3F1"/>
          </a:solidFill>
          <a:ln w="9525">
            <a:noFill/>
            <a:miter lim="800000"/>
            <a:headEnd/>
            <a:tailEnd/>
          </a:ln>
          <a:effectLst/>
        </p:spPr>
        <p:txBody>
          <a:bodyPr wrap="none" anchor="ctr"/>
          <a:lstStyle/>
          <a:p>
            <a:pPr>
              <a:defRPr/>
            </a:pPr>
            <a:endParaRPr lang="en-US"/>
          </a:p>
        </p:txBody>
      </p:sp>
      <p:pic>
        <p:nvPicPr>
          <p:cNvPr id="8" name="Picture 34" descr="F:\CSols\54039 Water 10cm.jpg"/>
          <p:cNvPicPr>
            <a:picLocks noChangeAspect="1" noChangeArrowheads="1"/>
          </p:cNvPicPr>
          <p:nvPr/>
        </p:nvPicPr>
        <p:blipFill>
          <a:blip r:embed="rId2" cstate="print"/>
          <a:srcRect/>
          <a:stretch>
            <a:fillRect/>
          </a:stretch>
        </p:blipFill>
        <p:spPr bwMode="auto">
          <a:xfrm>
            <a:off x="723900" y="525463"/>
            <a:ext cx="3019425" cy="3136900"/>
          </a:xfrm>
          <a:prstGeom prst="rect">
            <a:avLst/>
          </a:prstGeom>
          <a:noFill/>
          <a:ln w="9525">
            <a:noFill/>
            <a:miter lim="800000"/>
            <a:headEnd/>
            <a:tailEnd/>
          </a:ln>
        </p:spPr>
      </p:pic>
      <p:sp>
        <p:nvSpPr>
          <p:cNvPr id="9" name="Rectangle 36"/>
          <p:cNvSpPr>
            <a:spLocks noChangeArrowheads="1"/>
          </p:cNvSpPr>
          <p:nvPr/>
        </p:nvSpPr>
        <p:spPr bwMode="auto">
          <a:xfrm>
            <a:off x="701675" y="4754563"/>
            <a:ext cx="609600" cy="619125"/>
          </a:xfrm>
          <a:prstGeom prst="rect">
            <a:avLst/>
          </a:prstGeom>
          <a:solidFill>
            <a:srgbClr val="DFF3F1"/>
          </a:solidFill>
          <a:ln w="9525">
            <a:noFill/>
            <a:miter lim="800000"/>
            <a:headEnd/>
            <a:tailEnd/>
          </a:ln>
          <a:effectLst/>
        </p:spPr>
        <p:txBody>
          <a:bodyPr wrap="none" anchor="ctr"/>
          <a:lstStyle/>
          <a:p>
            <a:pPr>
              <a:defRPr/>
            </a:pPr>
            <a:endParaRPr lang="en-US"/>
          </a:p>
        </p:txBody>
      </p:sp>
      <p:sp>
        <p:nvSpPr>
          <p:cNvPr id="10" name="Rectangle 37"/>
          <p:cNvSpPr>
            <a:spLocks noChangeArrowheads="1"/>
          </p:cNvSpPr>
          <p:nvPr/>
        </p:nvSpPr>
        <p:spPr bwMode="auto">
          <a:xfrm>
            <a:off x="854075" y="4897438"/>
            <a:ext cx="8289925" cy="619125"/>
          </a:xfrm>
          <a:prstGeom prst="rect">
            <a:avLst/>
          </a:prstGeom>
          <a:solidFill>
            <a:schemeClr val="tx2"/>
          </a:solidFill>
          <a:ln w="9525">
            <a:noFill/>
            <a:miter lim="800000"/>
            <a:headEnd/>
            <a:tailEnd/>
          </a:ln>
          <a:effectLst/>
        </p:spPr>
        <p:txBody>
          <a:bodyPr wrap="none" anchor="ctr"/>
          <a:lstStyle/>
          <a:p>
            <a:pPr>
              <a:defRPr/>
            </a:pPr>
            <a:endParaRPr lang="en-US"/>
          </a:p>
        </p:txBody>
      </p:sp>
      <p:pic>
        <p:nvPicPr>
          <p:cNvPr id="11" name="Picture 38" descr="F:\CSols\Powerpoint presentation\54039 Water 3cm.tif"/>
          <p:cNvPicPr>
            <a:picLocks noChangeAspect="1" noChangeArrowheads="1"/>
          </p:cNvPicPr>
          <p:nvPr/>
        </p:nvPicPr>
        <p:blipFill>
          <a:blip r:embed="rId3" cstate="print"/>
          <a:srcRect/>
          <a:stretch>
            <a:fillRect/>
          </a:stretch>
        </p:blipFill>
        <p:spPr bwMode="auto">
          <a:xfrm>
            <a:off x="855663" y="4895850"/>
            <a:ext cx="455612" cy="463550"/>
          </a:xfrm>
          <a:prstGeom prst="rect">
            <a:avLst/>
          </a:prstGeom>
          <a:noFill/>
          <a:ln w="9525">
            <a:noFill/>
            <a:miter lim="800000"/>
            <a:headEnd/>
            <a:tailEnd/>
          </a:ln>
        </p:spPr>
      </p:pic>
      <p:sp>
        <p:nvSpPr>
          <p:cNvPr id="12" name="Text Box 39"/>
          <p:cNvSpPr txBox="1">
            <a:spLocks noChangeArrowheads="1"/>
          </p:cNvSpPr>
          <p:nvPr/>
        </p:nvSpPr>
        <p:spPr bwMode="auto">
          <a:xfrm>
            <a:off x="657225" y="144463"/>
            <a:ext cx="3351213" cy="369332"/>
          </a:xfrm>
          <a:prstGeom prst="rect">
            <a:avLst/>
          </a:prstGeom>
          <a:noFill/>
          <a:ln w="9525">
            <a:noFill/>
            <a:miter lim="800000"/>
            <a:headEnd/>
            <a:tailEnd/>
          </a:ln>
          <a:effectLst/>
        </p:spPr>
        <p:txBody>
          <a:bodyPr>
            <a:spAutoFit/>
          </a:bodyPr>
          <a:lstStyle/>
          <a:p>
            <a:pPr>
              <a:spcBef>
                <a:spcPct val="0"/>
              </a:spcBef>
              <a:defRPr/>
            </a:pPr>
            <a:r>
              <a:rPr lang="en-GB" sz="1800" dirty="0">
                <a:latin typeface="Century Gothic" pitchFamily="34" charset="0"/>
              </a:rPr>
              <a:t>beyond the technology</a:t>
            </a:r>
          </a:p>
        </p:txBody>
      </p:sp>
      <p:pic>
        <p:nvPicPr>
          <p:cNvPr id="13" name="Picture 45" descr="F:\CSols\FINAL CSols logo WITh STRA.tif"/>
          <p:cNvPicPr>
            <a:picLocks noChangeAspect="1" noChangeArrowheads="1"/>
          </p:cNvPicPr>
          <p:nvPr/>
        </p:nvPicPr>
        <p:blipFill>
          <a:blip r:embed="rId4" cstate="print"/>
          <a:srcRect/>
          <a:stretch>
            <a:fillRect/>
          </a:stretch>
        </p:blipFill>
        <p:spPr bwMode="auto">
          <a:xfrm>
            <a:off x="6012160" y="260648"/>
            <a:ext cx="2649640" cy="1512168"/>
          </a:xfrm>
          <a:prstGeom prst="rect">
            <a:avLst/>
          </a:prstGeom>
          <a:noFill/>
          <a:ln w="9525">
            <a:noFill/>
            <a:miter lim="800000"/>
            <a:headEnd/>
            <a:tailEnd/>
          </a:ln>
        </p:spPr>
      </p:pic>
      <p:sp>
        <p:nvSpPr>
          <p:cNvPr id="14" name="Rectangle 43"/>
          <p:cNvSpPr txBox="1">
            <a:spLocks noChangeArrowheads="1"/>
          </p:cNvSpPr>
          <p:nvPr/>
        </p:nvSpPr>
        <p:spPr>
          <a:xfrm>
            <a:off x="1371600" y="4916488"/>
            <a:ext cx="7772400" cy="603250"/>
          </a:xfrm>
          <a:prstGeom prst="rect">
            <a:avLst/>
          </a:prstGeom>
        </p:spPr>
        <p:txBody>
          <a:bodyPr vert="horz" lIns="91440" tIns="45720" rIns="91440" bIns="45720" rtlCol="0" anchor="ctr">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800" dirty="0" smtClean="0">
                <a:solidFill>
                  <a:schemeClr val="bg1"/>
                </a:solidFill>
                <a:latin typeface="Century Gothic" pitchFamily="34" charset="0"/>
                <a:ea typeface="+mj-ea"/>
                <a:cs typeface="+mj-cs"/>
              </a:rPr>
              <a:t>Heartlands Instrument Integration</a:t>
            </a:r>
            <a:endParaRPr kumimoji="0" lang="en-GB" sz="2800" b="0" i="0" u="none" strike="noStrike" kern="1200" cap="none" spc="0" normalizeH="0" baseline="0" noProof="0" dirty="0">
              <a:ln>
                <a:noFill/>
              </a:ln>
              <a:solidFill>
                <a:schemeClr val="bg1"/>
              </a:solidFill>
              <a:effectLst/>
              <a:uLnTx/>
              <a:uFillTx/>
              <a:latin typeface="Century Gothic" pitchFamily="34" charset="0"/>
              <a:ea typeface="+mj-ea"/>
              <a:cs typeface="+mj-cs"/>
            </a:endParaRPr>
          </a:p>
        </p:txBody>
      </p:sp>
      <p:sp>
        <p:nvSpPr>
          <p:cNvPr id="15" name="Rectangle 44"/>
          <p:cNvSpPr txBox="1">
            <a:spLocks noChangeArrowheads="1"/>
          </p:cNvSpPr>
          <p:nvPr/>
        </p:nvSpPr>
        <p:spPr>
          <a:xfrm>
            <a:off x="1371600" y="5522913"/>
            <a:ext cx="6796088" cy="1090612"/>
          </a:xfrm>
          <a:prstGeom prst="rect">
            <a:avLst/>
          </a:prstGeom>
        </p:spPr>
        <p:txBody>
          <a:bodyPr vert="horz" lIns="91440" tIns="45720" rIns="91440" bIns="45720" rtlCol="0">
            <a:normAutofit/>
          </a:bodyPr>
          <a:lstStyle>
            <a:lvl1pPr marL="0" indent="0">
              <a:buFont typeface="Wingdings" pitchFamily="2" charset="2"/>
              <a:buNone/>
              <a:defRPr sz="2400"/>
            </a:lvl1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lang="en-GB" dirty="0" smtClean="0"/>
              <a:t>Vitamin D Workflow</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755576" y="188640"/>
            <a:ext cx="7765078" cy="6030068"/>
          </a:xfrm>
          <a:prstGeom prst="rect">
            <a:avLst/>
          </a:prstGeom>
          <a:noFill/>
          <a:ln w="9525">
            <a:solidFill>
              <a:schemeClr val="tx1"/>
            </a:solidFill>
            <a:miter lim="800000"/>
            <a:headEnd/>
            <a:tailEnd/>
          </a:ln>
        </p:spPr>
      </p:pic>
      <p:sp>
        <p:nvSpPr>
          <p:cNvPr id="6" name="TextBox 5"/>
          <p:cNvSpPr txBox="1"/>
          <p:nvPr/>
        </p:nvSpPr>
        <p:spPr>
          <a:xfrm>
            <a:off x="179512" y="1484784"/>
            <a:ext cx="2160240" cy="4770537"/>
          </a:xfrm>
          <a:prstGeom prst="rect">
            <a:avLst/>
          </a:prstGeom>
          <a:solidFill>
            <a:schemeClr val="bg1"/>
          </a:solidFill>
          <a:ln>
            <a:solidFill>
              <a:schemeClr val="tx1"/>
            </a:solidFill>
          </a:ln>
        </p:spPr>
        <p:txBody>
          <a:bodyPr wrap="square" rtlCol="0">
            <a:spAutoFit/>
          </a:bodyPr>
          <a:lstStyle/>
          <a:p>
            <a:r>
              <a:rPr lang="en-GB" sz="1600" b="1" dirty="0" smtClean="0">
                <a:latin typeface="Century Gothic" pitchFamily="34" charset="0"/>
              </a:rPr>
              <a:t>Step 9 </a:t>
            </a:r>
            <a:br>
              <a:rPr lang="en-GB" sz="1600" b="1" dirty="0" smtClean="0">
                <a:latin typeface="Century Gothic" pitchFamily="34" charset="0"/>
              </a:rPr>
            </a:br>
            <a:r>
              <a:rPr lang="en-GB" sz="1600" dirty="0" smtClean="0">
                <a:latin typeface="Century Gothic" pitchFamily="34" charset="0"/>
              </a:rPr>
              <a:t>User loads the L4L generated run into the Analyst software.  Note position ordering in the template takes into account the differences between the </a:t>
            </a:r>
            <a:r>
              <a:rPr lang="en-GB" sz="1600" dirty="0" err="1" smtClean="0">
                <a:latin typeface="Century Gothic" pitchFamily="34" charset="0"/>
              </a:rPr>
              <a:t>autosampler</a:t>
            </a:r>
            <a:r>
              <a:rPr lang="en-GB" sz="1600" dirty="0" smtClean="0">
                <a:latin typeface="Century Gothic" pitchFamily="34" charset="0"/>
              </a:rPr>
              <a:t> and </a:t>
            </a:r>
            <a:r>
              <a:rPr lang="en-GB" sz="1600" dirty="0" err="1" smtClean="0">
                <a:latin typeface="Century Gothic" pitchFamily="34" charset="0"/>
              </a:rPr>
              <a:t>Tecan</a:t>
            </a:r>
            <a:r>
              <a:rPr lang="en-GB" sz="1600" dirty="0" smtClean="0">
                <a:latin typeface="Century Gothic" pitchFamily="34" charset="0"/>
              </a:rPr>
              <a:t> placement. L4L also provides file name and default entries so the user can start the run with no further need for data entry.</a:t>
            </a:r>
          </a:p>
        </p:txBody>
      </p:sp>
      <p:pic>
        <p:nvPicPr>
          <p:cNvPr id="14337" name="Picture 1"/>
          <p:cNvPicPr>
            <a:picLocks noChangeAspect="1" noChangeArrowheads="1"/>
          </p:cNvPicPr>
          <p:nvPr/>
        </p:nvPicPr>
        <p:blipFill>
          <a:blip r:embed="rId3" cstate="print"/>
          <a:srcRect/>
          <a:stretch>
            <a:fillRect/>
          </a:stretch>
        </p:blipFill>
        <p:spPr bwMode="auto">
          <a:xfrm>
            <a:off x="4427984" y="4941168"/>
            <a:ext cx="4532190" cy="1368152"/>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539552" y="188639"/>
            <a:ext cx="7848872" cy="6279097"/>
          </a:xfrm>
          <a:prstGeom prst="rect">
            <a:avLst/>
          </a:prstGeom>
          <a:noFill/>
          <a:ln w="9525">
            <a:solidFill>
              <a:schemeClr val="accent1"/>
            </a:solidFill>
            <a:miter lim="800000"/>
            <a:headEnd/>
            <a:tailEnd/>
          </a:ln>
        </p:spPr>
      </p:pic>
      <p:sp>
        <p:nvSpPr>
          <p:cNvPr id="4" name="TextBox 3"/>
          <p:cNvSpPr txBox="1"/>
          <p:nvPr/>
        </p:nvSpPr>
        <p:spPr>
          <a:xfrm>
            <a:off x="107504" y="3140968"/>
            <a:ext cx="1872208" cy="1815882"/>
          </a:xfrm>
          <a:prstGeom prst="rect">
            <a:avLst/>
          </a:prstGeom>
          <a:solidFill>
            <a:schemeClr val="bg1"/>
          </a:solidFill>
          <a:ln>
            <a:solidFill>
              <a:schemeClr val="tx1"/>
            </a:solidFill>
          </a:ln>
        </p:spPr>
        <p:txBody>
          <a:bodyPr wrap="square" rtlCol="0">
            <a:spAutoFit/>
          </a:bodyPr>
          <a:lstStyle/>
          <a:p>
            <a:r>
              <a:rPr lang="en-GB" sz="1600" b="1" dirty="0" smtClean="0">
                <a:latin typeface="Century Gothic" pitchFamily="34" charset="0"/>
              </a:rPr>
              <a:t>Step 10</a:t>
            </a:r>
            <a:r>
              <a:rPr lang="en-GB" sz="1600" dirty="0" smtClean="0">
                <a:latin typeface="Century Gothic" pitchFamily="34" charset="0"/>
              </a:rPr>
              <a:t/>
            </a:r>
            <a:br>
              <a:rPr lang="en-GB" sz="1600" dirty="0" smtClean="0">
                <a:latin typeface="Century Gothic" pitchFamily="34" charset="0"/>
              </a:rPr>
            </a:br>
            <a:r>
              <a:rPr lang="en-GB" sz="1600" dirty="0" smtClean="0">
                <a:latin typeface="Century Gothic" pitchFamily="34" charset="0"/>
              </a:rPr>
              <a:t>The Instrument runs a full plate of samples (typically 80 samples on a 96 well plate)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683568" y="116632"/>
            <a:ext cx="7704856" cy="6163394"/>
          </a:xfrm>
          <a:prstGeom prst="rect">
            <a:avLst/>
          </a:prstGeom>
          <a:noFill/>
          <a:ln w="9525">
            <a:solidFill>
              <a:schemeClr val="accent1"/>
            </a:solidFill>
            <a:miter lim="800000"/>
            <a:headEnd/>
            <a:tailEnd/>
          </a:ln>
        </p:spPr>
      </p:pic>
      <p:sp>
        <p:nvSpPr>
          <p:cNvPr id="4" name="TextBox 3"/>
          <p:cNvSpPr txBox="1"/>
          <p:nvPr/>
        </p:nvSpPr>
        <p:spPr>
          <a:xfrm>
            <a:off x="179512" y="3573016"/>
            <a:ext cx="1872208" cy="1169551"/>
          </a:xfrm>
          <a:prstGeom prst="rect">
            <a:avLst/>
          </a:prstGeom>
          <a:solidFill>
            <a:schemeClr val="bg1"/>
          </a:solidFill>
          <a:ln>
            <a:solidFill>
              <a:schemeClr val="tx1"/>
            </a:solidFill>
          </a:ln>
        </p:spPr>
        <p:txBody>
          <a:bodyPr wrap="square" rtlCol="0">
            <a:spAutoFit/>
          </a:bodyPr>
          <a:lstStyle/>
          <a:p>
            <a:r>
              <a:rPr lang="en-GB" sz="1400" b="1" dirty="0" smtClean="0">
                <a:latin typeface="Century Gothic" pitchFamily="34" charset="0"/>
              </a:rPr>
              <a:t>Step 11</a:t>
            </a:r>
          </a:p>
          <a:p>
            <a:r>
              <a:rPr lang="en-GB" sz="1400" dirty="0" smtClean="0">
                <a:latin typeface="Century Gothic" pitchFamily="34" charset="0"/>
              </a:rPr>
              <a:t>User reviews the batch for correct integration using Analyst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755576" y="404664"/>
            <a:ext cx="7656513" cy="5765800"/>
          </a:xfrm>
          <a:prstGeom prst="rect">
            <a:avLst/>
          </a:prstGeom>
          <a:noFill/>
          <a:ln w="9525">
            <a:solidFill>
              <a:schemeClr val="tx1"/>
            </a:solidFill>
            <a:miter lim="800000"/>
            <a:headEnd/>
            <a:tailEnd/>
          </a:ln>
        </p:spPr>
      </p:pic>
      <p:sp>
        <p:nvSpPr>
          <p:cNvPr id="5" name="TextBox 4"/>
          <p:cNvSpPr txBox="1"/>
          <p:nvPr/>
        </p:nvSpPr>
        <p:spPr>
          <a:xfrm>
            <a:off x="107504" y="4797152"/>
            <a:ext cx="1872208" cy="954107"/>
          </a:xfrm>
          <a:prstGeom prst="rect">
            <a:avLst/>
          </a:prstGeom>
          <a:solidFill>
            <a:schemeClr val="bg1"/>
          </a:solidFill>
          <a:ln>
            <a:solidFill>
              <a:schemeClr val="tx1"/>
            </a:solidFill>
          </a:ln>
        </p:spPr>
        <p:txBody>
          <a:bodyPr wrap="square" rtlCol="0">
            <a:spAutoFit/>
          </a:bodyPr>
          <a:lstStyle/>
          <a:p>
            <a:r>
              <a:rPr lang="en-GB" sz="1400" b="1" dirty="0" smtClean="0">
                <a:latin typeface="Century Gothic" pitchFamily="34" charset="0"/>
              </a:rPr>
              <a:t>Step 12 </a:t>
            </a:r>
          </a:p>
          <a:p>
            <a:r>
              <a:rPr lang="en-GB" sz="1400" dirty="0" smtClean="0">
                <a:latin typeface="Century Gothic" pitchFamily="34" charset="0"/>
              </a:rPr>
              <a:t>The user then exports the results from Analyst.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a:stretch>
            <a:fillRect/>
          </a:stretch>
        </p:blipFill>
        <p:spPr bwMode="auto">
          <a:xfrm>
            <a:off x="2051720" y="260648"/>
            <a:ext cx="5332912" cy="6048672"/>
          </a:xfrm>
          <a:prstGeom prst="rect">
            <a:avLst/>
          </a:prstGeom>
          <a:noFill/>
          <a:ln w="9525">
            <a:noFill/>
            <a:miter lim="800000"/>
            <a:headEnd/>
            <a:tailEnd/>
          </a:ln>
        </p:spPr>
      </p:pic>
      <p:sp>
        <p:nvSpPr>
          <p:cNvPr id="5" name="TextBox 4"/>
          <p:cNvSpPr txBox="1"/>
          <p:nvPr/>
        </p:nvSpPr>
        <p:spPr>
          <a:xfrm>
            <a:off x="251520" y="1196752"/>
            <a:ext cx="2160240" cy="1323439"/>
          </a:xfrm>
          <a:prstGeom prst="rect">
            <a:avLst/>
          </a:prstGeom>
          <a:solidFill>
            <a:schemeClr val="bg1"/>
          </a:solidFill>
          <a:ln>
            <a:solidFill>
              <a:schemeClr val="tx1"/>
            </a:solidFill>
          </a:ln>
        </p:spPr>
        <p:txBody>
          <a:bodyPr wrap="square" rtlCol="0">
            <a:spAutoFit/>
          </a:bodyPr>
          <a:lstStyle/>
          <a:p>
            <a:r>
              <a:rPr lang="en-GB" sz="1600" b="1" dirty="0" smtClean="0">
                <a:latin typeface="Century Gothic" pitchFamily="34" charset="0"/>
              </a:rPr>
              <a:t>Step 13 </a:t>
            </a:r>
          </a:p>
          <a:p>
            <a:r>
              <a:rPr lang="en-GB" sz="1600" dirty="0" smtClean="0">
                <a:latin typeface="Century Gothic" pitchFamily="34" charset="0"/>
              </a:rPr>
              <a:t>The user then starts the L4L report result program and selects the run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3567" y="188640"/>
            <a:ext cx="8084407" cy="6264696"/>
          </a:xfrm>
          <a:prstGeom prst="rect">
            <a:avLst/>
          </a:prstGeom>
          <a:noFill/>
          <a:ln w="9525">
            <a:noFill/>
            <a:miter lim="800000"/>
            <a:headEnd/>
            <a:tailEnd/>
          </a:ln>
        </p:spPr>
      </p:pic>
      <p:sp>
        <p:nvSpPr>
          <p:cNvPr id="5" name="TextBox 4"/>
          <p:cNvSpPr txBox="1"/>
          <p:nvPr/>
        </p:nvSpPr>
        <p:spPr>
          <a:xfrm>
            <a:off x="179512" y="188640"/>
            <a:ext cx="4392488" cy="1600438"/>
          </a:xfrm>
          <a:prstGeom prst="rect">
            <a:avLst/>
          </a:prstGeom>
          <a:solidFill>
            <a:schemeClr val="bg1"/>
          </a:solidFill>
          <a:ln>
            <a:solidFill>
              <a:schemeClr val="tx1"/>
            </a:solidFill>
          </a:ln>
        </p:spPr>
        <p:txBody>
          <a:bodyPr wrap="square" rtlCol="0">
            <a:spAutoFit/>
          </a:bodyPr>
          <a:lstStyle/>
          <a:p>
            <a:r>
              <a:rPr lang="en-GB" sz="1400" b="1" dirty="0" smtClean="0">
                <a:latin typeface="Century Gothic" pitchFamily="34" charset="0"/>
              </a:rPr>
              <a:t>Step 14</a:t>
            </a:r>
          </a:p>
          <a:p>
            <a:r>
              <a:rPr lang="en-GB" sz="1400" dirty="0" smtClean="0">
                <a:latin typeface="Century Gothic" pitchFamily="34" charset="0"/>
              </a:rPr>
              <a:t>As L4L imports the results data it pre-processes the results with rounding, calculations, logic and AQC checks. It then places all the results in a matrix format for review. Greyed out results are not requested by LIMS and provided for information only </a:t>
            </a:r>
            <a:endParaRPr lang="en-US" sz="1400" dirty="0">
              <a:latin typeface="Century Gothic" pitchFamily="34" charset="0"/>
            </a:endParaRPr>
          </a:p>
        </p:txBody>
      </p:sp>
      <p:pic>
        <p:nvPicPr>
          <p:cNvPr id="1026" name="Picture 2" descr="D:\informatics\CSols\CSols Marketing\Events\BMSS2011\Poster\Figure-4.jpg"/>
          <p:cNvPicPr>
            <a:picLocks noChangeAspect="1" noChangeArrowheads="1"/>
          </p:cNvPicPr>
          <p:nvPr/>
        </p:nvPicPr>
        <p:blipFill>
          <a:blip r:embed="rId3" cstate="print"/>
          <a:srcRect/>
          <a:stretch>
            <a:fillRect/>
          </a:stretch>
        </p:blipFill>
        <p:spPr bwMode="auto">
          <a:xfrm>
            <a:off x="2267744" y="5688929"/>
            <a:ext cx="4104456" cy="1169071"/>
          </a:xfrm>
          <a:prstGeom prst="rect">
            <a:avLst/>
          </a:prstGeom>
          <a:noFill/>
          <a:ln>
            <a:solidFill>
              <a:schemeClr val="tx1"/>
            </a:solidFill>
          </a:ln>
        </p:spPr>
      </p:pic>
      <p:sp>
        <p:nvSpPr>
          <p:cNvPr id="6" name="Rectangle 5"/>
          <p:cNvSpPr/>
          <p:nvPr/>
        </p:nvSpPr>
        <p:spPr>
          <a:xfrm>
            <a:off x="2267744" y="1916832"/>
            <a:ext cx="1584176" cy="37444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323528" y="260648"/>
            <a:ext cx="8601075" cy="6192688"/>
          </a:xfrm>
          <a:prstGeom prst="rect">
            <a:avLst/>
          </a:prstGeom>
          <a:noFill/>
          <a:ln w="9525">
            <a:noFill/>
            <a:miter lim="800000"/>
            <a:headEnd/>
            <a:tailEnd/>
          </a:ln>
        </p:spPr>
      </p:pic>
      <p:sp>
        <p:nvSpPr>
          <p:cNvPr id="6" name="TextBox 5"/>
          <p:cNvSpPr txBox="1"/>
          <p:nvPr/>
        </p:nvSpPr>
        <p:spPr>
          <a:xfrm>
            <a:off x="539552" y="836712"/>
            <a:ext cx="1872208" cy="1569660"/>
          </a:xfrm>
          <a:prstGeom prst="rect">
            <a:avLst/>
          </a:prstGeom>
          <a:solidFill>
            <a:schemeClr val="bg1"/>
          </a:solidFill>
          <a:ln>
            <a:solidFill>
              <a:schemeClr val="tx1"/>
            </a:solidFill>
          </a:ln>
        </p:spPr>
        <p:txBody>
          <a:bodyPr wrap="square" rtlCol="0">
            <a:spAutoFit/>
          </a:bodyPr>
          <a:lstStyle/>
          <a:p>
            <a:r>
              <a:rPr lang="en-GB" sz="1600" b="1" dirty="0" smtClean="0">
                <a:latin typeface="Century Gothic" pitchFamily="34" charset="0"/>
              </a:rPr>
              <a:t>Step 15</a:t>
            </a:r>
            <a:br>
              <a:rPr lang="en-GB" sz="1600" b="1" dirty="0" smtClean="0">
                <a:latin typeface="Century Gothic" pitchFamily="34" charset="0"/>
              </a:rPr>
            </a:br>
            <a:r>
              <a:rPr lang="en-GB" sz="1600" dirty="0" smtClean="0">
                <a:latin typeface="Century Gothic" pitchFamily="34" charset="0"/>
              </a:rPr>
              <a:t>In the event that AQC’s need to reviewed their results can be charted directly.</a:t>
            </a:r>
            <a:endParaRPr lang="en-US" sz="1600" dirty="0">
              <a:latin typeface="Century Gothic"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620688"/>
            <a:ext cx="1728192" cy="5755422"/>
          </a:xfrm>
          <a:prstGeom prst="rect">
            <a:avLst/>
          </a:prstGeom>
          <a:solidFill>
            <a:schemeClr val="bg1"/>
          </a:solidFill>
          <a:ln>
            <a:solidFill>
              <a:schemeClr val="tx1"/>
            </a:solidFill>
          </a:ln>
        </p:spPr>
        <p:txBody>
          <a:bodyPr wrap="square" rtlCol="0">
            <a:spAutoFit/>
          </a:bodyPr>
          <a:lstStyle/>
          <a:p>
            <a:r>
              <a:rPr lang="en-GB" sz="1600" b="1" dirty="0" smtClean="0">
                <a:latin typeface="Century Gothic" pitchFamily="34" charset="0"/>
              </a:rPr>
              <a:t>Step 16</a:t>
            </a:r>
          </a:p>
          <a:p>
            <a:r>
              <a:rPr lang="en-GB" sz="1600" dirty="0" smtClean="0">
                <a:latin typeface="Century Gothic" pitchFamily="34" charset="0"/>
              </a:rPr>
              <a:t>Results in black meet AQC rules and can be sent to Telepath, while Suspect results can be ‘zapped’ or set aside for reanalysis in the next run.  </a:t>
            </a:r>
          </a:p>
          <a:p>
            <a:r>
              <a:rPr lang="en-GB" sz="1600" dirty="0" smtClean="0">
                <a:latin typeface="Century Gothic" pitchFamily="34" charset="0"/>
              </a:rPr>
              <a:t>L4L then opens a connection and Telepath and uploads all results electronically and then archives all the data files for later auditing</a:t>
            </a:r>
            <a:endParaRPr lang="en-US" sz="1600" dirty="0" smtClean="0">
              <a:latin typeface="Century Gothic" pitchFamily="34" charset="0"/>
            </a:endParaRPr>
          </a:p>
          <a:p>
            <a:endParaRPr lang="en-US" sz="1600" dirty="0">
              <a:latin typeface="Century Gothic" pitchFamily="34" charset="0"/>
            </a:endParaRPr>
          </a:p>
        </p:txBody>
      </p:sp>
      <p:pic>
        <p:nvPicPr>
          <p:cNvPr id="6147" name="Picture 3" descr="D:\informatics\CSols\CSols Marketing\Events\BMS2011\Poster\Figure-7-b.jpg"/>
          <p:cNvPicPr>
            <a:picLocks noChangeAspect="1" noChangeArrowheads="1"/>
          </p:cNvPicPr>
          <p:nvPr/>
        </p:nvPicPr>
        <p:blipFill>
          <a:blip r:embed="rId2" cstate="print"/>
          <a:srcRect/>
          <a:stretch>
            <a:fillRect/>
          </a:stretch>
        </p:blipFill>
        <p:spPr bwMode="auto">
          <a:xfrm>
            <a:off x="2123728" y="1484784"/>
            <a:ext cx="6915151" cy="4824536"/>
          </a:xfrm>
          <a:prstGeom prst="rect">
            <a:avLst/>
          </a:prstGeom>
          <a:noFill/>
          <a:ln>
            <a:solidFill>
              <a:schemeClr val="accent1"/>
            </a:solidFill>
          </a:ln>
        </p:spPr>
      </p:pic>
      <p:pic>
        <p:nvPicPr>
          <p:cNvPr id="6146" name="Picture 2" descr="D:\informatics\CSols\CSols Marketing\Events\BMS2011\Poster\Figure-7-a.jpg"/>
          <p:cNvPicPr>
            <a:picLocks noChangeAspect="1" noChangeArrowheads="1"/>
          </p:cNvPicPr>
          <p:nvPr/>
        </p:nvPicPr>
        <p:blipFill>
          <a:blip r:embed="rId3" cstate="print"/>
          <a:srcRect/>
          <a:stretch>
            <a:fillRect/>
          </a:stretch>
        </p:blipFill>
        <p:spPr bwMode="auto">
          <a:xfrm>
            <a:off x="3275856" y="116632"/>
            <a:ext cx="4281686" cy="3576468"/>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251520" y="6669360"/>
            <a:ext cx="8496944"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9512" y="1988840"/>
            <a:ext cx="2016224"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9512" y="2132856"/>
            <a:ext cx="2088232" cy="523220"/>
          </a:xfrm>
          <a:prstGeom prst="rect">
            <a:avLst/>
          </a:prstGeom>
          <a:solidFill>
            <a:schemeClr val="bg1"/>
          </a:solidFill>
          <a:ln>
            <a:solidFill>
              <a:schemeClr val="tx1"/>
            </a:solidFill>
          </a:ln>
        </p:spPr>
        <p:txBody>
          <a:bodyPr wrap="square" rtlCol="0">
            <a:spAutoFit/>
          </a:bodyPr>
          <a:lstStyle/>
          <a:p>
            <a:pPr algn="ctr"/>
            <a:r>
              <a:rPr lang="en-GB" sz="1400" dirty="0" smtClean="0">
                <a:latin typeface="Century Gothic" pitchFamily="34" charset="0"/>
              </a:rPr>
              <a:t>Sample Preparation</a:t>
            </a:r>
          </a:p>
          <a:p>
            <a:pPr algn="ctr"/>
            <a:r>
              <a:rPr lang="en-GB" sz="1400" dirty="0" smtClean="0">
                <a:latin typeface="Century Gothic" pitchFamily="34" charset="0"/>
              </a:rPr>
              <a:t>&amp; Analyst time</a:t>
            </a:r>
          </a:p>
        </p:txBody>
      </p:sp>
      <p:sp>
        <p:nvSpPr>
          <p:cNvPr id="16" name="TextBox 15"/>
          <p:cNvSpPr txBox="1"/>
          <p:nvPr/>
        </p:nvSpPr>
        <p:spPr>
          <a:xfrm>
            <a:off x="2339752" y="3068960"/>
            <a:ext cx="1872208" cy="954107"/>
          </a:xfrm>
          <a:prstGeom prst="rect">
            <a:avLst/>
          </a:prstGeom>
          <a:solidFill>
            <a:schemeClr val="bg1"/>
          </a:solidFill>
          <a:ln>
            <a:solidFill>
              <a:schemeClr val="tx1"/>
            </a:solidFill>
          </a:ln>
        </p:spPr>
        <p:txBody>
          <a:bodyPr wrap="square" rtlCol="0">
            <a:spAutoFit/>
          </a:bodyPr>
          <a:lstStyle/>
          <a:p>
            <a:pPr algn="ctr"/>
            <a:r>
              <a:rPr lang="en-GB" sz="1400" dirty="0" smtClean="0">
                <a:latin typeface="Century Gothic" pitchFamily="34" charset="0"/>
              </a:rPr>
              <a:t>Instrument set up</a:t>
            </a:r>
          </a:p>
          <a:p>
            <a:pPr algn="ctr"/>
            <a:r>
              <a:rPr lang="en-GB" sz="1400" dirty="0" smtClean="0">
                <a:latin typeface="Century Gothic" pitchFamily="34" charset="0"/>
              </a:rPr>
              <a:t>2 </a:t>
            </a:r>
            <a:r>
              <a:rPr lang="en-GB" sz="1400" dirty="0" err="1" smtClean="0">
                <a:latin typeface="Century Gothic" pitchFamily="34" charset="0"/>
              </a:rPr>
              <a:t>mins</a:t>
            </a:r>
            <a:endParaRPr lang="en-GB" sz="1400" dirty="0" smtClean="0">
              <a:latin typeface="Century Gothic" pitchFamily="34" charset="0"/>
            </a:endParaRPr>
          </a:p>
          <a:p>
            <a:pPr algn="ctr"/>
            <a:r>
              <a:rPr lang="en-GB" sz="1400" dirty="0" smtClean="0">
                <a:latin typeface="Century Gothic" pitchFamily="34" charset="0"/>
              </a:rPr>
              <a:t>Analyst time</a:t>
            </a:r>
          </a:p>
          <a:p>
            <a:pPr algn="ctr"/>
            <a:r>
              <a:rPr lang="en-GB" sz="1400" dirty="0" smtClean="0">
                <a:latin typeface="Century Gothic" pitchFamily="34" charset="0"/>
              </a:rPr>
              <a:t> 2 </a:t>
            </a:r>
            <a:r>
              <a:rPr lang="en-GB" sz="1400" dirty="0" err="1" smtClean="0">
                <a:latin typeface="Century Gothic" pitchFamily="34" charset="0"/>
              </a:rPr>
              <a:t>mins</a:t>
            </a:r>
            <a:endParaRPr lang="en-GB" sz="1400" dirty="0" smtClean="0">
              <a:latin typeface="Century Gothic" pitchFamily="34" charset="0"/>
            </a:endParaRPr>
          </a:p>
        </p:txBody>
      </p:sp>
      <p:cxnSp>
        <p:nvCxnSpPr>
          <p:cNvPr id="17" name="Straight Arrow Connector 16"/>
          <p:cNvCxnSpPr/>
          <p:nvPr/>
        </p:nvCxnSpPr>
        <p:spPr>
          <a:xfrm>
            <a:off x="2267744" y="2924944"/>
            <a:ext cx="2016224"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99992" y="4437112"/>
            <a:ext cx="1656184" cy="954107"/>
          </a:xfrm>
          <a:prstGeom prst="rect">
            <a:avLst/>
          </a:prstGeom>
          <a:solidFill>
            <a:schemeClr val="bg1"/>
          </a:solidFill>
          <a:ln>
            <a:solidFill>
              <a:schemeClr val="tx1"/>
            </a:solidFill>
          </a:ln>
        </p:spPr>
        <p:txBody>
          <a:bodyPr wrap="square" rtlCol="0">
            <a:spAutoFit/>
          </a:bodyPr>
          <a:lstStyle/>
          <a:p>
            <a:pPr algn="ctr"/>
            <a:r>
              <a:rPr lang="en-GB" sz="1400" dirty="0" smtClean="0">
                <a:latin typeface="Century Gothic" pitchFamily="34" charset="0"/>
              </a:rPr>
              <a:t>Instrument run</a:t>
            </a:r>
          </a:p>
          <a:p>
            <a:pPr algn="ctr"/>
            <a:r>
              <a:rPr lang="en-GB" sz="1400" dirty="0" smtClean="0">
                <a:latin typeface="Century Gothic" pitchFamily="34" charset="0"/>
              </a:rPr>
              <a:t>288 </a:t>
            </a:r>
            <a:r>
              <a:rPr lang="en-GB" sz="1400" dirty="0" err="1" smtClean="0">
                <a:latin typeface="Century Gothic" pitchFamily="34" charset="0"/>
              </a:rPr>
              <a:t>mins</a:t>
            </a:r>
            <a:endParaRPr lang="en-GB" sz="1400" dirty="0" smtClean="0">
              <a:latin typeface="Century Gothic" pitchFamily="34" charset="0"/>
            </a:endParaRPr>
          </a:p>
          <a:p>
            <a:pPr algn="ctr"/>
            <a:r>
              <a:rPr lang="en-GB" sz="1400" dirty="0" smtClean="0">
                <a:latin typeface="Century Gothic" pitchFamily="34" charset="0"/>
              </a:rPr>
              <a:t>Analyst Time </a:t>
            </a:r>
          </a:p>
          <a:p>
            <a:pPr algn="ctr"/>
            <a:r>
              <a:rPr lang="en-GB" sz="1400" dirty="0" smtClean="0">
                <a:latin typeface="Century Gothic" pitchFamily="34" charset="0"/>
              </a:rPr>
              <a:t>0 </a:t>
            </a:r>
            <a:r>
              <a:rPr lang="en-GB" sz="1400" dirty="0" err="1" smtClean="0">
                <a:latin typeface="Century Gothic" pitchFamily="34" charset="0"/>
              </a:rPr>
              <a:t>mins</a:t>
            </a:r>
            <a:r>
              <a:rPr lang="en-GB" sz="1400" dirty="0" smtClean="0">
                <a:latin typeface="Century Gothic" pitchFamily="34" charset="0"/>
              </a:rPr>
              <a:t> </a:t>
            </a:r>
          </a:p>
        </p:txBody>
      </p:sp>
      <p:sp>
        <p:nvSpPr>
          <p:cNvPr id="20" name="TextBox 19"/>
          <p:cNvSpPr txBox="1"/>
          <p:nvPr/>
        </p:nvSpPr>
        <p:spPr>
          <a:xfrm>
            <a:off x="6516216" y="5589240"/>
            <a:ext cx="2232248" cy="738664"/>
          </a:xfrm>
          <a:prstGeom prst="rect">
            <a:avLst/>
          </a:prstGeom>
          <a:solidFill>
            <a:schemeClr val="bg1"/>
          </a:solidFill>
          <a:ln>
            <a:solidFill>
              <a:schemeClr val="tx1"/>
            </a:solidFill>
          </a:ln>
        </p:spPr>
        <p:txBody>
          <a:bodyPr wrap="square" rtlCol="0">
            <a:spAutoFit/>
          </a:bodyPr>
          <a:lstStyle/>
          <a:p>
            <a:pPr algn="ctr"/>
            <a:r>
              <a:rPr lang="en-GB" sz="1400" dirty="0" smtClean="0">
                <a:latin typeface="Century Gothic" pitchFamily="34" charset="0"/>
              </a:rPr>
              <a:t>Results review &amp; upload</a:t>
            </a:r>
          </a:p>
          <a:p>
            <a:pPr algn="ctr"/>
            <a:r>
              <a:rPr lang="en-GB" sz="1400" dirty="0" smtClean="0">
                <a:latin typeface="Century Gothic" pitchFamily="34" charset="0"/>
              </a:rPr>
              <a:t>5 </a:t>
            </a:r>
            <a:r>
              <a:rPr lang="en-GB" sz="1400" dirty="0" err="1" smtClean="0">
                <a:latin typeface="Century Gothic" pitchFamily="34" charset="0"/>
              </a:rPr>
              <a:t>mins</a:t>
            </a:r>
            <a:endParaRPr lang="en-GB" sz="1400" dirty="0" smtClean="0">
              <a:latin typeface="Century Gothic" pitchFamily="34" charset="0"/>
            </a:endParaRPr>
          </a:p>
          <a:p>
            <a:pPr algn="ctr"/>
            <a:r>
              <a:rPr lang="en-GB" sz="1400" dirty="0" smtClean="0">
                <a:latin typeface="Century Gothic" pitchFamily="34" charset="0"/>
              </a:rPr>
              <a:t>Analyst time 5 </a:t>
            </a:r>
            <a:r>
              <a:rPr lang="en-GB" sz="1400" dirty="0" err="1" smtClean="0">
                <a:latin typeface="Century Gothic" pitchFamily="34" charset="0"/>
              </a:rPr>
              <a:t>mins</a:t>
            </a:r>
            <a:endParaRPr lang="en-GB" sz="1400" dirty="0" smtClean="0">
              <a:latin typeface="Century Gothic" pitchFamily="34" charset="0"/>
            </a:endParaRPr>
          </a:p>
        </p:txBody>
      </p:sp>
      <p:cxnSp>
        <p:nvCxnSpPr>
          <p:cNvPr id="21" name="Straight Arrow Connector 20"/>
          <p:cNvCxnSpPr/>
          <p:nvPr/>
        </p:nvCxnSpPr>
        <p:spPr>
          <a:xfrm>
            <a:off x="4355976" y="4293096"/>
            <a:ext cx="2016224"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63888" y="260648"/>
            <a:ext cx="3528392" cy="369332"/>
          </a:xfrm>
          <a:prstGeom prst="rect">
            <a:avLst/>
          </a:prstGeom>
          <a:solidFill>
            <a:schemeClr val="bg1"/>
          </a:solidFill>
          <a:ln>
            <a:solidFill>
              <a:schemeClr val="tx1"/>
            </a:solidFill>
          </a:ln>
        </p:spPr>
        <p:txBody>
          <a:bodyPr wrap="square" rtlCol="0">
            <a:spAutoFit/>
          </a:bodyPr>
          <a:lstStyle/>
          <a:p>
            <a:pPr algn="ctr"/>
            <a:r>
              <a:rPr lang="en-GB" b="1" dirty="0" smtClean="0">
                <a:latin typeface="Century Gothic" pitchFamily="34" charset="0"/>
              </a:rPr>
              <a:t>Summary</a:t>
            </a:r>
          </a:p>
        </p:txBody>
      </p:sp>
      <p:pic>
        <p:nvPicPr>
          <p:cNvPr id="24" name="Content Placeholder 23" descr="12072011069.jpg"/>
          <p:cNvPicPr>
            <a:picLocks noGrp="1" noChangeAspect="1"/>
          </p:cNvPicPr>
          <p:nvPr>
            <p:ph idx="1"/>
          </p:nvPr>
        </p:nvPicPr>
        <p:blipFill>
          <a:blip r:embed="rId2" cstate="print"/>
          <a:stretch>
            <a:fillRect/>
          </a:stretch>
        </p:blipFill>
        <p:spPr>
          <a:xfrm>
            <a:off x="2339752" y="1268760"/>
            <a:ext cx="1964036" cy="1473027"/>
          </a:xfrm>
        </p:spPr>
      </p:pic>
      <p:pic>
        <p:nvPicPr>
          <p:cNvPr id="25" name="Picture 1"/>
          <p:cNvPicPr>
            <a:picLocks noChangeAspect="1" noChangeArrowheads="1"/>
          </p:cNvPicPr>
          <p:nvPr/>
        </p:nvPicPr>
        <p:blipFill>
          <a:blip r:embed="rId3" cstate="print"/>
          <a:srcRect/>
          <a:stretch>
            <a:fillRect/>
          </a:stretch>
        </p:blipFill>
        <p:spPr bwMode="auto">
          <a:xfrm>
            <a:off x="6516216" y="3861048"/>
            <a:ext cx="2165865" cy="1584176"/>
          </a:xfrm>
          <a:prstGeom prst="rect">
            <a:avLst/>
          </a:prstGeom>
          <a:noFill/>
          <a:ln w="12700">
            <a:solidFill>
              <a:schemeClr val="tx1"/>
            </a:solidFill>
            <a:miter lim="800000"/>
            <a:headEnd/>
            <a:tailEnd/>
          </a:ln>
        </p:spPr>
      </p:pic>
      <p:pic>
        <p:nvPicPr>
          <p:cNvPr id="19" name="Content Placeholder 5" descr="18072011077.jpg"/>
          <p:cNvPicPr>
            <a:picLocks noChangeAspect="1"/>
          </p:cNvPicPr>
          <p:nvPr/>
        </p:nvPicPr>
        <p:blipFill>
          <a:blip r:embed="rId4" cstate="print"/>
          <a:stretch>
            <a:fillRect/>
          </a:stretch>
        </p:blipFill>
        <p:spPr>
          <a:xfrm>
            <a:off x="251520" y="260648"/>
            <a:ext cx="2016224" cy="1512168"/>
          </a:xfrm>
          <a:prstGeom prst="rect">
            <a:avLst/>
          </a:prstGeom>
        </p:spPr>
      </p:pic>
      <p:pic>
        <p:nvPicPr>
          <p:cNvPr id="27" name="Picture 2"/>
          <p:cNvPicPr>
            <a:picLocks noChangeAspect="1" noChangeArrowheads="1"/>
          </p:cNvPicPr>
          <p:nvPr/>
        </p:nvPicPr>
        <p:blipFill>
          <a:blip r:embed="rId5" cstate="print"/>
          <a:srcRect/>
          <a:stretch>
            <a:fillRect/>
          </a:stretch>
        </p:blipFill>
        <p:spPr bwMode="auto">
          <a:xfrm>
            <a:off x="4355976" y="2420888"/>
            <a:ext cx="2088230" cy="1670584"/>
          </a:xfrm>
          <a:prstGeom prst="rect">
            <a:avLst/>
          </a:prstGeom>
          <a:noFill/>
          <a:ln w="9525">
            <a:solidFill>
              <a:schemeClr val="accent1"/>
            </a:solidFill>
            <a:miter lim="800000"/>
            <a:headEnd/>
            <a:tailEnd/>
          </a:ln>
        </p:spPr>
      </p:pic>
      <p:sp>
        <p:nvSpPr>
          <p:cNvPr id="22" name="Rectangle 21"/>
          <p:cNvSpPr/>
          <p:nvPr/>
        </p:nvSpPr>
        <p:spPr>
          <a:xfrm>
            <a:off x="7020272" y="4221088"/>
            <a:ext cx="432048" cy="10081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nformatics\CSols\CSols Marketing\Events\BMS2011\Presentations\30082011116.jpg"/>
          <p:cNvPicPr>
            <a:picLocks noChangeAspect="1" noChangeArrowheads="1"/>
          </p:cNvPicPr>
          <p:nvPr/>
        </p:nvPicPr>
        <p:blipFill>
          <a:blip r:embed="rId2" cstate="print">
            <a:lum bright="22000"/>
          </a:blip>
          <a:srcRect/>
          <a:stretch>
            <a:fillRect/>
          </a:stretch>
        </p:blipFill>
        <p:spPr bwMode="auto">
          <a:xfrm>
            <a:off x="683568" y="260648"/>
            <a:ext cx="7872874" cy="5904656"/>
          </a:xfrm>
          <a:prstGeom prst="rect">
            <a:avLst/>
          </a:prstGeom>
          <a:noFill/>
        </p:spPr>
      </p:pic>
      <p:sp>
        <p:nvSpPr>
          <p:cNvPr id="4" name="TextBox 3"/>
          <p:cNvSpPr txBox="1"/>
          <p:nvPr/>
        </p:nvSpPr>
        <p:spPr>
          <a:xfrm>
            <a:off x="107504" y="2204864"/>
            <a:ext cx="1872208" cy="3016210"/>
          </a:xfrm>
          <a:prstGeom prst="rect">
            <a:avLst/>
          </a:prstGeom>
          <a:solidFill>
            <a:schemeClr val="bg1"/>
          </a:solidFill>
          <a:ln>
            <a:solidFill>
              <a:schemeClr val="tx1"/>
            </a:solidFill>
          </a:ln>
        </p:spPr>
        <p:txBody>
          <a:bodyPr wrap="square" rtlCol="0">
            <a:spAutoFit/>
          </a:bodyPr>
          <a:lstStyle/>
          <a:p>
            <a:r>
              <a:rPr lang="en-GB" sz="1400" b="1" dirty="0" smtClean="0">
                <a:latin typeface="Century Gothic" pitchFamily="34" charset="0"/>
              </a:rPr>
              <a:t>Step 1</a:t>
            </a:r>
          </a:p>
          <a:p>
            <a:r>
              <a:rPr lang="en-GB" sz="1600" dirty="0" smtClean="0">
                <a:latin typeface="Century Gothic" pitchFamily="34" charset="0"/>
              </a:rPr>
              <a:t>Samples received in the pathology reception are checked, given unique barcode labels &amp; then the new ids and patient details are registered in Telepath</a:t>
            </a:r>
            <a:endParaRPr lang="en-US" sz="1600" dirty="0">
              <a:latin typeface="Century Gothic" pitchFamily="34" charset="0"/>
            </a:endParaRPr>
          </a:p>
        </p:txBody>
      </p:sp>
      <p:pic>
        <p:nvPicPr>
          <p:cNvPr id="3076" name="Picture 4"/>
          <p:cNvPicPr>
            <a:picLocks noChangeAspect="1" noChangeArrowheads="1"/>
          </p:cNvPicPr>
          <p:nvPr/>
        </p:nvPicPr>
        <p:blipFill>
          <a:blip r:embed="rId3" cstate="print"/>
          <a:srcRect/>
          <a:stretch>
            <a:fillRect/>
          </a:stretch>
        </p:blipFill>
        <p:spPr bwMode="auto">
          <a:xfrm>
            <a:off x="5364088" y="4365104"/>
            <a:ext cx="3258625" cy="2016224"/>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informatics\CSols\CSols Marketing\Events\BMS2011\Presentations\30082011119.jpg"/>
          <p:cNvPicPr>
            <a:picLocks noChangeAspect="1" noChangeArrowheads="1"/>
          </p:cNvPicPr>
          <p:nvPr/>
        </p:nvPicPr>
        <p:blipFill>
          <a:blip r:embed="rId2" cstate="print">
            <a:lum bright="25000"/>
          </a:blip>
          <a:srcRect/>
          <a:stretch>
            <a:fillRect/>
          </a:stretch>
        </p:blipFill>
        <p:spPr bwMode="auto">
          <a:xfrm>
            <a:off x="683568" y="260648"/>
            <a:ext cx="6517209" cy="4887907"/>
          </a:xfrm>
          <a:prstGeom prst="rect">
            <a:avLst/>
          </a:prstGeom>
          <a:noFill/>
          <a:ln>
            <a:solidFill>
              <a:schemeClr val="accent1"/>
            </a:solidFill>
          </a:ln>
        </p:spPr>
      </p:pic>
      <p:sp>
        <p:nvSpPr>
          <p:cNvPr id="4" name="TextBox 3"/>
          <p:cNvSpPr txBox="1"/>
          <p:nvPr/>
        </p:nvSpPr>
        <p:spPr>
          <a:xfrm>
            <a:off x="107504" y="2420888"/>
            <a:ext cx="1512168" cy="2277547"/>
          </a:xfrm>
          <a:prstGeom prst="rect">
            <a:avLst/>
          </a:prstGeom>
          <a:solidFill>
            <a:schemeClr val="bg1"/>
          </a:solidFill>
          <a:ln>
            <a:solidFill>
              <a:schemeClr val="tx1"/>
            </a:solidFill>
          </a:ln>
        </p:spPr>
        <p:txBody>
          <a:bodyPr wrap="square" rtlCol="0">
            <a:spAutoFit/>
          </a:bodyPr>
          <a:lstStyle/>
          <a:p>
            <a:r>
              <a:rPr lang="en-GB" sz="1400" b="1" dirty="0" smtClean="0">
                <a:latin typeface="Century Gothic" pitchFamily="34" charset="0"/>
              </a:rPr>
              <a:t>Step 2</a:t>
            </a:r>
          </a:p>
          <a:p>
            <a:r>
              <a:rPr lang="en-GB" sz="1600" dirty="0" smtClean="0">
                <a:latin typeface="Century Gothic" pitchFamily="34" charset="0"/>
              </a:rPr>
              <a:t>Most samples arrive in biochemistry after being processed in the clinical chemistry unit.</a:t>
            </a:r>
            <a:endParaRPr lang="en-US" sz="1600" dirty="0">
              <a:latin typeface="Century Gothic" pitchFamily="34" charset="0"/>
            </a:endParaRPr>
          </a:p>
        </p:txBody>
      </p:sp>
      <p:pic>
        <p:nvPicPr>
          <p:cNvPr id="4101" name="Picture 5"/>
          <p:cNvPicPr>
            <a:picLocks noChangeAspect="1" noChangeArrowheads="1"/>
          </p:cNvPicPr>
          <p:nvPr/>
        </p:nvPicPr>
        <p:blipFill>
          <a:blip r:embed="rId3" cstate="print">
            <a:lum bright="12000"/>
          </a:blip>
          <a:srcRect/>
          <a:stretch>
            <a:fillRect/>
          </a:stretch>
        </p:blipFill>
        <p:spPr bwMode="auto">
          <a:xfrm>
            <a:off x="2987824" y="3429000"/>
            <a:ext cx="5486400" cy="2840037"/>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18072011077.jpg"/>
          <p:cNvPicPr>
            <a:picLocks noGrp="1" noChangeAspect="1"/>
          </p:cNvPicPr>
          <p:nvPr>
            <p:ph idx="1"/>
          </p:nvPr>
        </p:nvPicPr>
        <p:blipFill>
          <a:blip r:embed="rId2" cstate="print"/>
          <a:stretch>
            <a:fillRect/>
          </a:stretch>
        </p:blipFill>
        <p:spPr>
          <a:xfrm>
            <a:off x="563555" y="260648"/>
            <a:ext cx="7680853" cy="5760640"/>
          </a:xfrm>
          <a:ln>
            <a:solidFill>
              <a:schemeClr val="accent1"/>
            </a:solidFill>
          </a:ln>
        </p:spPr>
      </p:pic>
      <p:sp>
        <p:nvSpPr>
          <p:cNvPr id="4" name="TextBox 3"/>
          <p:cNvSpPr txBox="1"/>
          <p:nvPr/>
        </p:nvSpPr>
        <p:spPr>
          <a:xfrm>
            <a:off x="107504" y="2060848"/>
            <a:ext cx="1872208" cy="2308324"/>
          </a:xfrm>
          <a:prstGeom prst="rect">
            <a:avLst/>
          </a:prstGeom>
          <a:solidFill>
            <a:schemeClr val="bg1"/>
          </a:solidFill>
          <a:ln>
            <a:solidFill>
              <a:schemeClr val="tx1"/>
            </a:solidFill>
          </a:ln>
        </p:spPr>
        <p:txBody>
          <a:bodyPr wrap="square" rtlCol="0">
            <a:spAutoFit/>
          </a:bodyPr>
          <a:lstStyle/>
          <a:p>
            <a:r>
              <a:rPr lang="en-GB" sz="1600" b="1" dirty="0" smtClean="0">
                <a:latin typeface="Century Gothic" pitchFamily="34" charset="0"/>
              </a:rPr>
              <a:t>Step 3</a:t>
            </a:r>
          </a:p>
          <a:p>
            <a:r>
              <a:rPr lang="en-GB" sz="1600" dirty="0" smtClean="0">
                <a:latin typeface="Century Gothic" pitchFamily="34" charset="0"/>
              </a:rPr>
              <a:t>Samples are placed in 16 position racks on the </a:t>
            </a:r>
            <a:r>
              <a:rPr lang="en-GB" sz="1600" dirty="0" err="1" smtClean="0">
                <a:latin typeface="Century Gothic" pitchFamily="34" charset="0"/>
              </a:rPr>
              <a:t>Tecan</a:t>
            </a:r>
            <a:r>
              <a:rPr lang="en-GB" sz="1600" dirty="0" smtClean="0">
                <a:latin typeface="Century Gothic" pitchFamily="34" charset="0"/>
              </a:rPr>
              <a:t> robot for preparation e.g. Liquid-liquid Extraction for Vitamin D assay</a:t>
            </a:r>
            <a:endParaRPr lang="en-US" sz="1600" dirty="0">
              <a:latin typeface="Century Gothi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24744"/>
            <a:ext cx="2304256" cy="4524315"/>
          </a:xfrm>
          <a:prstGeom prst="rect">
            <a:avLst/>
          </a:prstGeom>
          <a:solidFill>
            <a:schemeClr val="bg1"/>
          </a:solidFill>
          <a:ln>
            <a:solidFill>
              <a:schemeClr val="tx1"/>
            </a:solidFill>
          </a:ln>
        </p:spPr>
        <p:txBody>
          <a:bodyPr wrap="square" rtlCol="0">
            <a:spAutoFit/>
          </a:bodyPr>
          <a:lstStyle/>
          <a:p>
            <a:r>
              <a:rPr lang="en-GB" sz="1600" b="1" dirty="0" smtClean="0">
                <a:latin typeface="Century Gothic" pitchFamily="34" charset="0"/>
              </a:rPr>
              <a:t>Step 4</a:t>
            </a:r>
          </a:p>
          <a:p>
            <a:r>
              <a:rPr lang="en-GB" sz="1600" dirty="0" smtClean="0">
                <a:latin typeface="Century Gothic" pitchFamily="34" charset="0"/>
              </a:rPr>
              <a:t>The barcode reader mounted on the </a:t>
            </a:r>
            <a:r>
              <a:rPr lang="en-GB" sz="1600" dirty="0" err="1" smtClean="0">
                <a:latin typeface="Century Gothic" pitchFamily="34" charset="0"/>
              </a:rPr>
              <a:t>Tecan</a:t>
            </a:r>
            <a:r>
              <a:rPr lang="en-GB" sz="1600" dirty="0" smtClean="0">
                <a:latin typeface="Century Gothic" pitchFamily="34" charset="0"/>
              </a:rPr>
              <a:t> reads barcodes from the samples tubes and a unique label applied to the destination ‘deep well’ plate, before processing the samples. On completion the </a:t>
            </a:r>
            <a:r>
              <a:rPr lang="en-GB" sz="1600" dirty="0" err="1" smtClean="0">
                <a:latin typeface="Century Gothic" pitchFamily="34" charset="0"/>
              </a:rPr>
              <a:t>Tecan</a:t>
            </a:r>
            <a:r>
              <a:rPr lang="en-GB" sz="1600" dirty="0" smtClean="0">
                <a:latin typeface="Century Gothic" pitchFamily="34" charset="0"/>
              </a:rPr>
              <a:t> software produces a file linking the sample ids and their respective position in the destination plate. </a:t>
            </a:r>
            <a:endParaRPr lang="en-US" sz="1600" dirty="0">
              <a:latin typeface="Century Gothic" pitchFamily="34" charset="0"/>
            </a:endParaRPr>
          </a:p>
        </p:txBody>
      </p:sp>
      <p:pic>
        <p:nvPicPr>
          <p:cNvPr id="15364" name="Picture 4" descr="The Tecan PosID™ decodes barcodes on tubes, microplates, deep well plates and gelcards enabling positive identification prior to sampling. The scanner head automatically identifies carrier positions on the worktable and positions itself to optimally identify horizontally or vertically mounted codes."/>
          <p:cNvPicPr>
            <a:picLocks noChangeAspect="1" noChangeArrowheads="1"/>
          </p:cNvPicPr>
          <p:nvPr/>
        </p:nvPicPr>
        <p:blipFill>
          <a:blip r:embed="rId2" cstate="print"/>
          <a:srcRect/>
          <a:stretch>
            <a:fillRect/>
          </a:stretch>
        </p:blipFill>
        <p:spPr bwMode="auto">
          <a:xfrm>
            <a:off x="3131840" y="260648"/>
            <a:ext cx="4775264" cy="3240360"/>
          </a:xfrm>
          <a:prstGeom prst="rect">
            <a:avLst/>
          </a:prstGeom>
          <a:noFill/>
        </p:spPr>
      </p:pic>
      <p:pic>
        <p:nvPicPr>
          <p:cNvPr id="5124" name="Picture 4"/>
          <p:cNvPicPr>
            <a:picLocks noChangeAspect="1" noChangeArrowheads="1"/>
          </p:cNvPicPr>
          <p:nvPr/>
        </p:nvPicPr>
        <p:blipFill>
          <a:blip r:embed="rId3" cstate="print"/>
          <a:srcRect/>
          <a:stretch>
            <a:fillRect/>
          </a:stretch>
        </p:blipFill>
        <p:spPr bwMode="auto">
          <a:xfrm>
            <a:off x="3203848" y="3717032"/>
            <a:ext cx="4589310"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691680" y="188640"/>
            <a:ext cx="5461500" cy="5688632"/>
          </a:xfrm>
          <a:prstGeom prst="rect">
            <a:avLst/>
          </a:prstGeom>
          <a:noFill/>
          <a:ln w="9525">
            <a:noFill/>
            <a:miter lim="800000"/>
            <a:headEnd/>
            <a:tailEnd/>
          </a:ln>
        </p:spPr>
      </p:pic>
      <p:sp>
        <p:nvSpPr>
          <p:cNvPr id="4" name="TextBox 3"/>
          <p:cNvSpPr txBox="1"/>
          <p:nvPr/>
        </p:nvSpPr>
        <p:spPr>
          <a:xfrm>
            <a:off x="323528" y="3861048"/>
            <a:ext cx="2952328" cy="2308324"/>
          </a:xfrm>
          <a:prstGeom prst="rect">
            <a:avLst/>
          </a:prstGeom>
          <a:solidFill>
            <a:schemeClr val="bg1"/>
          </a:solidFill>
          <a:ln>
            <a:solidFill>
              <a:schemeClr val="tx1"/>
            </a:solidFill>
          </a:ln>
        </p:spPr>
        <p:txBody>
          <a:bodyPr wrap="square" rtlCol="0">
            <a:spAutoFit/>
          </a:bodyPr>
          <a:lstStyle/>
          <a:p>
            <a:r>
              <a:rPr lang="en-GB" sz="1600" b="1" dirty="0" smtClean="0">
                <a:latin typeface="Century Gothic" pitchFamily="34" charset="0"/>
              </a:rPr>
              <a:t>Step 5</a:t>
            </a:r>
          </a:p>
          <a:p>
            <a:r>
              <a:rPr lang="en-GB" sz="1600" dirty="0" smtClean="0">
                <a:latin typeface="Century Gothic" pitchFamily="34" charset="0"/>
              </a:rPr>
              <a:t>User starts the Links for LIMS (L4L) software on the instrument workstation and the software ‘fetches’ the LIMS/LIS information for all the samples on the plate identified from the plate barcode label</a:t>
            </a:r>
            <a:endParaRPr lang="en-US" sz="1600" dirty="0">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683568" y="1556792"/>
            <a:ext cx="7642716" cy="4752528"/>
          </a:xfrm>
          <a:prstGeom prst="rect">
            <a:avLst/>
          </a:prstGeom>
          <a:noFill/>
          <a:ln w="9525">
            <a:noFill/>
            <a:miter lim="800000"/>
            <a:headEnd/>
            <a:tailEnd/>
          </a:ln>
        </p:spPr>
      </p:pic>
      <p:sp>
        <p:nvSpPr>
          <p:cNvPr id="5" name="TextBox 4"/>
          <p:cNvSpPr txBox="1"/>
          <p:nvPr/>
        </p:nvSpPr>
        <p:spPr>
          <a:xfrm>
            <a:off x="179512" y="3789040"/>
            <a:ext cx="2088232" cy="2462213"/>
          </a:xfrm>
          <a:prstGeom prst="rect">
            <a:avLst/>
          </a:prstGeom>
          <a:solidFill>
            <a:schemeClr val="bg1"/>
          </a:solidFill>
          <a:ln>
            <a:solidFill>
              <a:schemeClr val="tx1"/>
            </a:solidFill>
          </a:ln>
        </p:spPr>
        <p:txBody>
          <a:bodyPr wrap="square" rtlCol="0">
            <a:spAutoFit/>
          </a:bodyPr>
          <a:lstStyle/>
          <a:p>
            <a:r>
              <a:rPr lang="en-GB" sz="1400" b="1" dirty="0" smtClean="0">
                <a:latin typeface="Century Gothic" pitchFamily="34" charset="0"/>
              </a:rPr>
              <a:t>Step 6</a:t>
            </a:r>
            <a:br>
              <a:rPr lang="en-GB" sz="1400" b="1" dirty="0" smtClean="0">
                <a:latin typeface="Century Gothic" pitchFamily="34" charset="0"/>
              </a:rPr>
            </a:br>
            <a:r>
              <a:rPr lang="en-GB" sz="1400" dirty="0" smtClean="0">
                <a:latin typeface="Century Gothic" pitchFamily="34" charset="0"/>
              </a:rPr>
              <a:t>L4L connects to Telepath, verifies the samples have been given this test and then fetches all the relevant patient information. Here the ASTM messaging protocol being used during transfer.</a:t>
            </a:r>
            <a:endParaRPr lang="en-US" sz="1400" dirty="0">
              <a:latin typeface="Century Gothic"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907704" y="476672"/>
            <a:ext cx="322897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4221088"/>
            <a:ext cx="2232248" cy="1569660"/>
          </a:xfrm>
          <a:prstGeom prst="rect">
            <a:avLst/>
          </a:prstGeom>
          <a:solidFill>
            <a:schemeClr val="bg1"/>
          </a:solidFill>
          <a:ln>
            <a:solidFill>
              <a:schemeClr val="tx1"/>
            </a:solidFill>
          </a:ln>
        </p:spPr>
        <p:txBody>
          <a:bodyPr wrap="square" rtlCol="0">
            <a:spAutoFit/>
          </a:bodyPr>
          <a:lstStyle/>
          <a:p>
            <a:r>
              <a:rPr lang="en-GB" sz="1600" b="1" dirty="0" smtClean="0">
                <a:latin typeface="Century Gothic" pitchFamily="34" charset="0"/>
              </a:rPr>
              <a:t>Step 7</a:t>
            </a:r>
          </a:p>
          <a:p>
            <a:r>
              <a:rPr lang="en-GB" sz="1600" dirty="0" smtClean="0">
                <a:latin typeface="Century Gothic" pitchFamily="34" charset="0"/>
              </a:rPr>
              <a:t>The 96 well plate is placed in the AB </a:t>
            </a:r>
            <a:r>
              <a:rPr lang="en-GB" sz="1600" dirty="0" err="1" smtClean="0">
                <a:latin typeface="Century Gothic" pitchFamily="34" charset="0"/>
              </a:rPr>
              <a:t>Sciex</a:t>
            </a:r>
            <a:r>
              <a:rPr lang="en-GB" sz="1600" dirty="0" smtClean="0">
                <a:latin typeface="Century Gothic" pitchFamily="34" charset="0"/>
              </a:rPr>
              <a:t>  LC-MS/MS instrument </a:t>
            </a:r>
            <a:r>
              <a:rPr lang="en-GB" sz="1600" dirty="0" err="1" smtClean="0">
                <a:latin typeface="Century Gothic" pitchFamily="34" charset="0"/>
              </a:rPr>
              <a:t>autosampler</a:t>
            </a:r>
            <a:r>
              <a:rPr lang="en-GB" sz="1600" dirty="0" smtClean="0">
                <a:latin typeface="Century Gothic" pitchFamily="34" charset="0"/>
              </a:rPr>
              <a:t> tray</a:t>
            </a:r>
            <a:endParaRPr lang="en-US" sz="1600" dirty="0">
              <a:latin typeface="Century Gothic" pitchFamily="34" charset="0"/>
            </a:endParaRPr>
          </a:p>
        </p:txBody>
      </p:sp>
      <p:pic>
        <p:nvPicPr>
          <p:cNvPr id="9" name="Content Placeholder 8" descr="12072011069.jpg"/>
          <p:cNvPicPr>
            <a:picLocks noGrp="1" noChangeAspect="1"/>
          </p:cNvPicPr>
          <p:nvPr>
            <p:ph idx="1"/>
          </p:nvPr>
        </p:nvPicPr>
        <p:blipFill>
          <a:blip r:embed="rId2" cstate="print"/>
          <a:stretch>
            <a:fillRect/>
          </a:stretch>
        </p:blipFill>
        <p:spPr>
          <a:xfrm>
            <a:off x="323528" y="332656"/>
            <a:ext cx="4704521" cy="3528391"/>
          </a:xfrm>
        </p:spPr>
      </p:pic>
      <p:pic>
        <p:nvPicPr>
          <p:cNvPr id="10" name="Picture 9" descr="12072011073.jpg"/>
          <p:cNvPicPr>
            <a:picLocks noChangeAspect="1"/>
          </p:cNvPicPr>
          <p:nvPr/>
        </p:nvPicPr>
        <p:blipFill>
          <a:blip r:embed="rId3" cstate="print"/>
          <a:stretch>
            <a:fillRect/>
          </a:stretch>
        </p:blipFill>
        <p:spPr>
          <a:xfrm>
            <a:off x="4572000" y="836712"/>
            <a:ext cx="3579862" cy="477314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31640" y="188640"/>
            <a:ext cx="6696744" cy="5760640"/>
          </a:xfrm>
          <a:prstGeom prst="rect">
            <a:avLst/>
          </a:prstGeom>
          <a:noFill/>
          <a:ln w="9525">
            <a:noFill/>
            <a:miter lim="800000"/>
            <a:headEnd/>
            <a:tailEnd/>
          </a:ln>
        </p:spPr>
      </p:pic>
      <p:sp>
        <p:nvSpPr>
          <p:cNvPr id="5" name="TextBox 4"/>
          <p:cNvSpPr txBox="1"/>
          <p:nvPr/>
        </p:nvSpPr>
        <p:spPr>
          <a:xfrm>
            <a:off x="179512" y="1772816"/>
            <a:ext cx="1872208" cy="4524315"/>
          </a:xfrm>
          <a:prstGeom prst="rect">
            <a:avLst/>
          </a:prstGeom>
          <a:solidFill>
            <a:schemeClr val="bg1"/>
          </a:solidFill>
          <a:ln>
            <a:solidFill>
              <a:schemeClr val="tx1"/>
            </a:solidFill>
          </a:ln>
        </p:spPr>
        <p:txBody>
          <a:bodyPr wrap="square" rtlCol="0">
            <a:spAutoFit/>
          </a:bodyPr>
          <a:lstStyle/>
          <a:p>
            <a:r>
              <a:rPr lang="en-GB" sz="1600" b="1" dirty="0" smtClean="0">
                <a:latin typeface="Century Gothic" pitchFamily="34" charset="0"/>
              </a:rPr>
              <a:t>Step 8 </a:t>
            </a:r>
            <a:br>
              <a:rPr lang="en-GB" sz="1600" b="1" dirty="0" smtClean="0">
                <a:latin typeface="Century Gothic" pitchFamily="34" charset="0"/>
              </a:rPr>
            </a:br>
            <a:r>
              <a:rPr lang="en-GB" sz="1600" dirty="0" smtClean="0">
                <a:latin typeface="Century Gothic" pitchFamily="34" charset="0"/>
              </a:rPr>
              <a:t>User accepts the run, checks the samples are correct and then uses L4L to set up the instrument. </a:t>
            </a:r>
          </a:p>
          <a:p>
            <a:r>
              <a:rPr lang="en-GB" sz="1600" dirty="0" smtClean="0">
                <a:latin typeface="Century Gothic" pitchFamily="34" charset="0"/>
              </a:rPr>
              <a:t>L4L electronically merges the new samples with a standard template file to create a run ready for use by the AB </a:t>
            </a:r>
            <a:r>
              <a:rPr lang="en-GB" sz="1600" dirty="0" err="1" smtClean="0">
                <a:latin typeface="Century Gothic" pitchFamily="34" charset="0"/>
              </a:rPr>
              <a:t>Sciex</a:t>
            </a:r>
            <a:r>
              <a:rPr lang="en-GB" sz="1600" dirty="0" smtClean="0">
                <a:latin typeface="Century Gothic" pitchFamily="34" charset="0"/>
              </a:rPr>
              <a:t> Analyst instrument  software</a:t>
            </a:r>
            <a:endParaRPr lang="en-US" sz="1600" dirty="0">
              <a:latin typeface="Century Gothic"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5594484" y="3429000"/>
            <a:ext cx="3549516" cy="2225427"/>
          </a:xfrm>
          <a:prstGeom prst="rect">
            <a:avLst/>
          </a:prstGeom>
          <a:noFill/>
          <a:ln w="9525">
            <a:noFill/>
            <a:miter lim="800000"/>
            <a:headEnd/>
            <a:tailEnd/>
          </a:ln>
        </p:spPr>
      </p:pic>
      <p:sp>
        <p:nvSpPr>
          <p:cNvPr id="6" name="Rectangle 5"/>
          <p:cNvSpPr/>
          <p:nvPr/>
        </p:nvSpPr>
        <p:spPr>
          <a:xfrm>
            <a:off x="3347864" y="908720"/>
            <a:ext cx="1584176" cy="43204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TotalTime>
  <Words>371</Words>
  <Application>Microsoft Office PowerPoint</Application>
  <PresentationFormat>On-screen Show (4:3)</PresentationFormat>
  <Paragraphs>47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Software4Labs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Jones</dc:creator>
  <cp:lastModifiedBy>Keith</cp:lastModifiedBy>
  <cp:revision>69</cp:revision>
  <dcterms:created xsi:type="dcterms:W3CDTF">2010-11-16T17:18:29Z</dcterms:created>
  <dcterms:modified xsi:type="dcterms:W3CDTF">2012-10-23T13:42:11Z</dcterms:modified>
</cp:coreProperties>
</file>